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431" r:id="rId1"/>
  </p:sldMasterIdLst>
  <p:notesMasterIdLst>
    <p:notesMasterId r:id="rId36"/>
  </p:notesMasterIdLst>
  <p:sldIdLst>
    <p:sldId id="256" r:id="rId2"/>
    <p:sldId id="259" r:id="rId3"/>
    <p:sldId id="258" r:id="rId4"/>
    <p:sldId id="260" r:id="rId5"/>
    <p:sldId id="262" r:id="rId6"/>
    <p:sldId id="263" r:id="rId7"/>
    <p:sldId id="264" r:id="rId8"/>
    <p:sldId id="265" r:id="rId9"/>
    <p:sldId id="270" r:id="rId10"/>
    <p:sldId id="266" r:id="rId11"/>
    <p:sldId id="271" r:id="rId12"/>
    <p:sldId id="272" r:id="rId13"/>
    <p:sldId id="273" r:id="rId14"/>
    <p:sldId id="274" r:id="rId15"/>
    <p:sldId id="275" r:id="rId16"/>
    <p:sldId id="267" r:id="rId17"/>
    <p:sldId id="268" r:id="rId18"/>
    <p:sldId id="269" r:id="rId19"/>
    <p:sldId id="276" r:id="rId20"/>
    <p:sldId id="277" r:id="rId21"/>
    <p:sldId id="279" r:id="rId22"/>
    <p:sldId id="278" r:id="rId23"/>
    <p:sldId id="280" r:id="rId24"/>
    <p:sldId id="281" r:id="rId25"/>
    <p:sldId id="282" r:id="rId26"/>
    <p:sldId id="283" r:id="rId27"/>
    <p:sldId id="284" r:id="rId28"/>
    <p:sldId id="285" r:id="rId29"/>
    <p:sldId id="291" r:id="rId30"/>
    <p:sldId id="287" r:id="rId31"/>
    <p:sldId id="286" r:id="rId32"/>
    <p:sldId id="288" r:id="rId33"/>
    <p:sldId id="289" r:id="rId34"/>
    <p:sldId id="290" r:id="rId35"/>
  </p:sldIdLst>
  <p:sldSz cx="12192000" cy="6858000"/>
  <p:notesSz cx="6858000" cy="9144000"/>
  <p:defaultTextStyle>
    <a:defPPr>
      <a:defRPr lang="en-JP"/>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518"/>
    <p:restoredTop sz="96300"/>
  </p:normalViewPr>
  <p:slideViewPr>
    <p:cSldViewPr snapToGrid="0" snapToObjects="1">
      <p:cViewPr varScale="1">
        <p:scale>
          <a:sx n="151" d="100"/>
          <a:sy n="151" d="100"/>
        </p:scale>
        <p:origin x="792"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JP"/>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711CF07-60E9-2442-A724-FD817A243305}" type="datetimeFigureOut">
              <a:rPr lang="en-JP" smtClean="0"/>
              <a:t>2020/06/13</a:t>
            </a:fld>
            <a:endParaRPr lang="en-JP"/>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JP"/>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JP"/>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JP"/>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3CD8738-FC64-D947-9ED5-F31ED59D3D0B}" type="slidenum">
              <a:rPr lang="en-JP" smtClean="0"/>
              <a:t>‹#›</a:t>
            </a:fld>
            <a:endParaRPr lang="en-JP"/>
          </a:p>
        </p:txBody>
      </p:sp>
    </p:spTree>
    <p:extLst>
      <p:ext uri="{BB962C8B-B14F-4D97-AF65-F5344CB8AC3E}">
        <p14:creationId xmlns:p14="http://schemas.microsoft.com/office/powerpoint/2010/main" val="24698750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a:t>まず、プログラミングする上で大事なのは、困ったらググることです。</a:t>
            </a:r>
            <a:endParaRPr lang="en-US" altLang="ja-JP" dirty="0"/>
          </a:p>
          <a:p>
            <a:r>
              <a:rPr lang="en-US" dirty="0"/>
              <a:t>Google</a:t>
            </a:r>
            <a:r>
              <a:rPr lang="ja-JP" altLang="en-US"/>
              <a:t>先生に聞きましょう。</a:t>
            </a:r>
            <a:endParaRPr lang="en-US" altLang="ja-JP" dirty="0"/>
          </a:p>
          <a:p>
            <a:r>
              <a:rPr lang="ja-JP" altLang="en-US"/>
              <a:t>一人で悩んでいても大体は構文とかプログラム本体がどこかの誰かの記事に載っています。</a:t>
            </a:r>
            <a:endParaRPr lang="en-US" altLang="ja-JP" dirty="0"/>
          </a:p>
          <a:p>
            <a:r>
              <a:rPr lang="ja-JP" altLang="en-US"/>
              <a:t>もし日本語で検索してうまく記事がヒットしない場合は英語で検索してみるといい記事があったりします</a:t>
            </a:r>
            <a:endParaRPr lang="en-JP" dirty="0"/>
          </a:p>
        </p:txBody>
      </p:sp>
      <p:sp>
        <p:nvSpPr>
          <p:cNvPr id="4" name="Slide Number Placeholder 3"/>
          <p:cNvSpPr>
            <a:spLocks noGrp="1"/>
          </p:cNvSpPr>
          <p:nvPr>
            <p:ph type="sldNum" sz="quarter" idx="5"/>
          </p:nvPr>
        </p:nvSpPr>
        <p:spPr/>
        <p:txBody>
          <a:bodyPr/>
          <a:lstStyle/>
          <a:p>
            <a:fld id="{33CD8738-FC64-D947-9ED5-F31ED59D3D0B}" type="slidenum">
              <a:rPr lang="en-JP" smtClean="0"/>
              <a:t>4</a:t>
            </a:fld>
            <a:endParaRPr lang="en-JP"/>
          </a:p>
        </p:txBody>
      </p:sp>
    </p:spTree>
    <p:extLst>
      <p:ext uri="{BB962C8B-B14F-4D97-AF65-F5344CB8AC3E}">
        <p14:creationId xmlns:p14="http://schemas.microsoft.com/office/powerpoint/2010/main" val="38076574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a:t>あとは、ググれると言っても基本的な言語の構文などは覚えておくほうがいいです。</a:t>
            </a:r>
            <a:endParaRPr lang="en-US" altLang="ja-JP" dirty="0"/>
          </a:p>
          <a:p>
            <a:r>
              <a:rPr lang="ja-JP" altLang="en-US"/>
              <a:t>人は忘れるので継続して、同じ構文を何度も使って、覚えましょう。</a:t>
            </a:r>
            <a:endParaRPr lang="en-US" altLang="ja-JP" dirty="0"/>
          </a:p>
          <a:p>
            <a:r>
              <a:rPr lang="ja-JP" altLang="en-US"/>
              <a:t>これは小中学校で漢字を覚えるときにひたすら書き写したのと大体同じです。</a:t>
            </a:r>
            <a:endParaRPr lang="en-US" altLang="ja-JP" dirty="0"/>
          </a:p>
          <a:p>
            <a:r>
              <a:rPr lang="ja-JP" altLang="en-US"/>
              <a:t>プログラミングといっても言語があるので、ひたすらにやりましょう。</a:t>
            </a:r>
            <a:endParaRPr lang="en-JP" dirty="0"/>
          </a:p>
        </p:txBody>
      </p:sp>
      <p:sp>
        <p:nvSpPr>
          <p:cNvPr id="4" name="Slide Number Placeholder 3"/>
          <p:cNvSpPr>
            <a:spLocks noGrp="1"/>
          </p:cNvSpPr>
          <p:nvPr>
            <p:ph type="sldNum" sz="quarter" idx="5"/>
          </p:nvPr>
        </p:nvSpPr>
        <p:spPr/>
        <p:txBody>
          <a:bodyPr/>
          <a:lstStyle/>
          <a:p>
            <a:fld id="{33CD8738-FC64-D947-9ED5-F31ED59D3D0B}" type="slidenum">
              <a:rPr lang="en-JP" smtClean="0"/>
              <a:t>5</a:t>
            </a:fld>
            <a:endParaRPr lang="en-JP"/>
          </a:p>
        </p:txBody>
      </p:sp>
    </p:spTree>
    <p:extLst>
      <p:ext uri="{BB962C8B-B14F-4D97-AF65-F5344CB8AC3E}">
        <p14:creationId xmlns:p14="http://schemas.microsoft.com/office/powerpoint/2010/main" val="30603819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a:t>次は</a:t>
            </a:r>
            <a:r>
              <a:rPr lang="en-US" altLang="ja-JP" dirty="0"/>
              <a:t>Python</a:t>
            </a:r>
            <a:r>
              <a:rPr lang="ja-JP" altLang="en-US"/>
              <a:t>について説明していきます。</a:t>
            </a:r>
            <a:endParaRPr lang="en-US" altLang="ja-JP" dirty="0"/>
          </a:p>
          <a:p>
            <a:r>
              <a:rPr lang="ja-JP" altLang="en-US"/>
              <a:t>この表を見てください。これは求人検索エンジン「スタンバイ」が出したプログラミング言語別収入ランキングの</a:t>
            </a:r>
            <a:r>
              <a:rPr lang="en-US" altLang="ja-JP" dirty="0"/>
              <a:t>2018</a:t>
            </a:r>
            <a:r>
              <a:rPr lang="ja-JP" altLang="en-US"/>
              <a:t>年版です（ちょっと古いですが</a:t>
            </a:r>
            <a:r>
              <a:rPr lang="en-US" altLang="ja-JP" dirty="0"/>
              <a:t>…</a:t>
            </a:r>
          </a:p>
          <a:p>
            <a:r>
              <a:rPr lang="ja-JP" altLang="en-US"/>
              <a:t>一位が</a:t>
            </a:r>
            <a:r>
              <a:rPr lang="en-US" altLang="ja-JP" dirty="0"/>
              <a:t>Go</a:t>
            </a:r>
            <a:r>
              <a:rPr lang="ja-JP" altLang="en-US"/>
              <a:t>で</a:t>
            </a:r>
            <a:r>
              <a:rPr lang="en-US" altLang="ja-JP" dirty="0"/>
              <a:t>Python</a:t>
            </a:r>
            <a:r>
              <a:rPr lang="ja-JP" altLang="en-US"/>
              <a:t>が３位に入っています！</a:t>
            </a:r>
            <a:endParaRPr lang="en-US" altLang="ja-JP" dirty="0"/>
          </a:p>
          <a:p>
            <a:r>
              <a:rPr lang="ja-JP" altLang="en-US"/>
              <a:t>年収中央値が</a:t>
            </a:r>
            <a:r>
              <a:rPr lang="en-US" altLang="ja-JP" dirty="0"/>
              <a:t>575.1</a:t>
            </a:r>
            <a:r>
              <a:rPr lang="ja-JP" altLang="en-US"/>
              <a:t>万円と</a:t>
            </a:r>
            <a:r>
              <a:rPr lang="en-US" altLang="ja-JP" dirty="0"/>
              <a:t>3,4,5,6</a:t>
            </a:r>
            <a:r>
              <a:rPr lang="ja-JP" altLang="en-US"/>
              <a:t>位は大体同じなのですが、求人数が圧倒的ですね。</a:t>
            </a:r>
            <a:endParaRPr lang="en-US" altLang="ja-JP" dirty="0"/>
          </a:p>
          <a:p>
            <a:r>
              <a:rPr lang="en-US" altLang="ja-JP" dirty="0"/>
              <a:t>Ruby</a:t>
            </a:r>
            <a:r>
              <a:rPr lang="ja-JP" altLang="en-US"/>
              <a:t>、</a:t>
            </a:r>
            <a:r>
              <a:rPr lang="en-US" altLang="ja-JP" dirty="0"/>
              <a:t>C</a:t>
            </a:r>
            <a:r>
              <a:rPr lang="ja-JP" altLang="en-US"/>
              <a:t>に続いて３位になっています。</a:t>
            </a:r>
            <a:endParaRPr lang="en-US" altLang="ja-JP" dirty="0"/>
          </a:p>
        </p:txBody>
      </p:sp>
      <p:sp>
        <p:nvSpPr>
          <p:cNvPr id="4" name="Slide Number Placeholder 3"/>
          <p:cNvSpPr>
            <a:spLocks noGrp="1"/>
          </p:cNvSpPr>
          <p:nvPr>
            <p:ph type="sldNum" sz="quarter" idx="5"/>
          </p:nvPr>
        </p:nvSpPr>
        <p:spPr/>
        <p:txBody>
          <a:bodyPr/>
          <a:lstStyle/>
          <a:p>
            <a:fld id="{33CD8738-FC64-D947-9ED5-F31ED59D3D0B}" type="slidenum">
              <a:rPr lang="en-JP" smtClean="0"/>
              <a:t>6</a:t>
            </a:fld>
            <a:endParaRPr lang="en-JP"/>
          </a:p>
        </p:txBody>
      </p:sp>
    </p:spTree>
    <p:extLst>
      <p:ext uri="{BB962C8B-B14F-4D97-AF65-F5344CB8AC3E}">
        <p14:creationId xmlns:p14="http://schemas.microsoft.com/office/powerpoint/2010/main" val="5044652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a:t>次はこのグラフを見て頂きたいです。これは</a:t>
            </a:r>
            <a:r>
              <a:rPr lang="en-US" altLang="ja-JP" dirty="0" err="1"/>
              <a:t>HackerRank</a:t>
            </a:r>
            <a:r>
              <a:rPr lang="ja-JP" altLang="en-US"/>
              <a:t>というところが出した「</a:t>
            </a:r>
            <a:r>
              <a:rPr lang="en-US" altLang="ja-JP" dirty="0"/>
              <a:t>2019</a:t>
            </a:r>
            <a:r>
              <a:rPr lang="ja-JP" altLang="en-US"/>
              <a:t>年にどの言語を学びたいか」という調査結果です。</a:t>
            </a:r>
            <a:endParaRPr lang="en-US" altLang="ja-JP" dirty="0"/>
          </a:p>
          <a:p>
            <a:r>
              <a:rPr lang="ja-JP" altLang="en-US"/>
              <a:t>ここも</a:t>
            </a:r>
            <a:r>
              <a:rPr lang="en-US" altLang="ja-JP" dirty="0"/>
              <a:t>1</a:t>
            </a:r>
            <a:r>
              <a:rPr lang="ja-JP" altLang="en-US"/>
              <a:t>位の</a:t>
            </a:r>
            <a:r>
              <a:rPr lang="en-US" altLang="ja-JP" dirty="0"/>
              <a:t>Go</a:t>
            </a:r>
            <a:r>
              <a:rPr lang="ja-JP" altLang="en-US"/>
              <a:t>が目立ちますね。今勢いのある言語ということがわかります。</a:t>
            </a:r>
            <a:endParaRPr lang="en-US" altLang="ja-JP" dirty="0"/>
          </a:p>
          <a:p>
            <a:r>
              <a:rPr lang="en-US" altLang="ja-JP" dirty="0"/>
              <a:t>Python</a:t>
            </a:r>
            <a:r>
              <a:rPr lang="ja-JP" altLang="en-US"/>
              <a:t>は</a:t>
            </a:r>
            <a:r>
              <a:rPr lang="en-US" altLang="ja-JP" dirty="0"/>
              <a:t>3</a:t>
            </a:r>
            <a:r>
              <a:rPr lang="ja-JP" altLang="en-US"/>
              <a:t>位くらいにランクインしていて、</a:t>
            </a:r>
            <a:r>
              <a:rPr lang="ja-JP" altLang="en-JP"/>
              <a:t>結構</a:t>
            </a:r>
            <a:r>
              <a:rPr lang="ja-JP" altLang="en-US"/>
              <a:t>注目</a:t>
            </a:r>
            <a:r>
              <a:rPr lang="ja-JP" altLang="en-JP"/>
              <a:t>されている</a:t>
            </a:r>
            <a:r>
              <a:rPr lang="ja-JP" altLang="en-US"/>
              <a:t>言語だということがわかります。</a:t>
            </a:r>
            <a:endParaRPr lang="en-US" altLang="ja-JP" dirty="0"/>
          </a:p>
          <a:p>
            <a:r>
              <a:rPr lang="ja-JP" altLang="en-US"/>
              <a:t>さっきの表と合わせて見ても、今</a:t>
            </a:r>
            <a:r>
              <a:rPr lang="ja-JP" altLang="en-JP"/>
              <a:t>勉強</a:t>
            </a:r>
            <a:r>
              <a:rPr lang="ja-JP" altLang="en-US"/>
              <a:t>しておく言語としてとても優秀だと思います。</a:t>
            </a:r>
            <a:endParaRPr lang="en-US" altLang="ja-JP" dirty="0"/>
          </a:p>
        </p:txBody>
      </p:sp>
      <p:sp>
        <p:nvSpPr>
          <p:cNvPr id="4" name="Slide Number Placeholder 3"/>
          <p:cNvSpPr>
            <a:spLocks noGrp="1"/>
          </p:cNvSpPr>
          <p:nvPr>
            <p:ph type="sldNum" sz="quarter" idx="5"/>
          </p:nvPr>
        </p:nvSpPr>
        <p:spPr/>
        <p:txBody>
          <a:bodyPr/>
          <a:lstStyle/>
          <a:p>
            <a:fld id="{33CD8738-FC64-D947-9ED5-F31ED59D3D0B}" type="slidenum">
              <a:rPr lang="en-JP" smtClean="0"/>
              <a:t>7</a:t>
            </a:fld>
            <a:endParaRPr lang="en-JP"/>
          </a:p>
        </p:txBody>
      </p:sp>
    </p:spTree>
    <p:extLst>
      <p:ext uri="{BB962C8B-B14F-4D97-AF65-F5344CB8AC3E}">
        <p14:creationId xmlns:p14="http://schemas.microsoft.com/office/powerpoint/2010/main" val="22610321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a:t>ところで、</a:t>
            </a:r>
            <a:r>
              <a:rPr lang="en-US" altLang="ja-JP" dirty="0"/>
              <a:t>Python</a:t>
            </a:r>
            <a:r>
              <a:rPr lang="ja-JP" altLang="en-US"/>
              <a:t>の特徴はなんでしょうか。</a:t>
            </a:r>
            <a:endParaRPr lang="en-US" altLang="ja-JP" dirty="0"/>
          </a:p>
          <a:p>
            <a:r>
              <a:rPr lang="en-US" dirty="0"/>
              <a:t>Python</a:t>
            </a:r>
            <a:r>
              <a:rPr lang="ja-JP" altLang="en-US"/>
              <a:t>の特徴としては、低速で高級言語だということが挙げられます。要するに遅くて理解しやすい言語です。</a:t>
            </a:r>
            <a:endParaRPr lang="en-US" altLang="ja-JP" dirty="0"/>
          </a:p>
          <a:p>
            <a:r>
              <a:rPr lang="en-US" dirty="0"/>
              <a:t>Python</a:t>
            </a:r>
            <a:r>
              <a:rPr lang="ja-JP" altLang="en-US"/>
              <a:t>標準のライブラリは結構必要最小限で作られており、開発や分析の際には非標準のライブラリやフレームワークを利用することが多いです。</a:t>
            </a:r>
            <a:endParaRPr lang="en-US" altLang="ja-JP" dirty="0"/>
          </a:p>
          <a:p>
            <a:endParaRPr lang="en-US" dirty="0"/>
          </a:p>
          <a:p>
            <a:r>
              <a:rPr lang="en-US" dirty="0"/>
              <a:t>Python</a:t>
            </a:r>
            <a:r>
              <a:rPr lang="ja-JP" altLang="en-US"/>
              <a:t>でできることとしては、主に「機械学習（俗に</a:t>
            </a:r>
            <a:r>
              <a:rPr lang="en-US" altLang="ja-JP" dirty="0"/>
              <a:t>AI</a:t>
            </a:r>
            <a:r>
              <a:rPr lang="ja-JP" altLang="en-US"/>
              <a:t>と呼ばれているものですね。）」や「データ分析」、「</a:t>
            </a:r>
            <a:r>
              <a:rPr lang="en-US" altLang="ja-JP" dirty="0"/>
              <a:t>Web</a:t>
            </a:r>
            <a:r>
              <a:rPr lang="ja-JP" altLang="en-US"/>
              <a:t>アプリケーション（バックエンドが多めです）」、あとは「ゲームやシュミレーションなどの作成」もできます。</a:t>
            </a:r>
            <a:endParaRPr lang="en-US" altLang="ja-JP" dirty="0"/>
          </a:p>
          <a:p>
            <a:r>
              <a:rPr lang="ja-JP" altLang="en-US"/>
              <a:t>ほぼなんでもできる汎用的な言語なので、いろいろなところで</a:t>
            </a:r>
            <a:r>
              <a:rPr lang="en-US" altLang="ja-JP" dirty="0"/>
              <a:t>Python</a:t>
            </a:r>
            <a:r>
              <a:rPr lang="ja-JP" altLang="en-US"/>
              <a:t>が使われています。</a:t>
            </a:r>
            <a:endParaRPr lang="en-US" altLang="ja-JP" dirty="0"/>
          </a:p>
        </p:txBody>
      </p:sp>
      <p:sp>
        <p:nvSpPr>
          <p:cNvPr id="4" name="Slide Number Placeholder 3"/>
          <p:cNvSpPr>
            <a:spLocks noGrp="1"/>
          </p:cNvSpPr>
          <p:nvPr>
            <p:ph type="sldNum" sz="quarter" idx="5"/>
          </p:nvPr>
        </p:nvSpPr>
        <p:spPr/>
        <p:txBody>
          <a:bodyPr/>
          <a:lstStyle/>
          <a:p>
            <a:fld id="{33CD8738-FC64-D947-9ED5-F31ED59D3D0B}" type="slidenum">
              <a:rPr lang="en-JP" smtClean="0"/>
              <a:t>8</a:t>
            </a:fld>
            <a:endParaRPr lang="en-JP"/>
          </a:p>
        </p:txBody>
      </p:sp>
    </p:spTree>
    <p:extLst>
      <p:ext uri="{BB962C8B-B14F-4D97-AF65-F5344CB8AC3E}">
        <p14:creationId xmlns:p14="http://schemas.microsoft.com/office/powerpoint/2010/main" val="29567199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a:t>次に、各用語説明を行いたいと思います。</a:t>
            </a:r>
            <a:endParaRPr lang="en-US" altLang="ja-JP" dirty="0"/>
          </a:p>
          <a:p>
            <a:r>
              <a:rPr lang="ja-JP" altLang="en-US"/>
              <a:t>機械学習（俗にいう</a:t>
            </a:r>
            <a:r>
              <a:rPr lang="en-US" altLang="ja-JP" dirty="0"/>
              <a:t>AI</a:t>
            </a:r>
            <a:r>
              <a:rPr lang="ja-JP" altLang="en-US"/>
              <a:t>）はデータからそれぞれの問題に対する特徴をある程度自動的に見つけるもので、予測と分類が主な目的となります。</a:t>
            </a:r>
            <a:endParaRPr lang="en-JP" altLang="ja-JP" dirty="0"/>
          </a:p>
          <a:p>
            <a:endParaRPr lang="en-JP" altLang="ja-JP" dirty="0"/>
          </a:p>
          <a:p>
            <a:r>
              <a:rPr lang="ja-JP" altLang="en-US"/>
              <a:t>例えば、これまでの「天気」、「湿度」、「強風かどうか」という条件から「ゴルフをしたかどうか」というデータがあった場合に、機械学習を使って、その日の天候から「ゴルフをするかどうか」を決めることができます。</a:t>
            </a:r>
            <a:endParaRPr lang="en-US" altLang="ja-JP" dirty="0"/>
          </a:p>
          <a:p>
            <a:r>
              <a:rPr lang="ja-JP" altLang="en-US"/>
              <a:t>ここでは、すでにデータから決定木という手法を使って、右のような関係性が見つけられていたとき、左のようなデータが新しく与えられると、</a:t>
            </a:r>
            <a:endParaRPr lang="en-US" altLang="ja-JP" dirty="0"/>
          </a:p>
          <a:p>
            <a:r>
              <a:rPr lang="ja-JP" altLang="en-US"/>
              <a:t>天気が晴れ</a:t>
            </a:r>
            <a:r>
              <a:rPr lang="en-US" altLang="ja-JP" dirty="0"/>
              <a:t>→</a:t>
            </a:r>
            <a:r>
              <a:rPr lang="ja-JP" altLang="en-US"/>
              <a:t>湿度が</a:t>
            </a:r>
            <a:r>
              <a:rPr lang="en-US" altLang="ja-JP" dirty="0"/>
              <a:t>70%</a:t>
            </a:r>
            <a:r>
              <a:rPr lang="ja-JP" altLang="en-US"/>
              <a:t>以下なので、「ゴルフをする」という結果になります。</a:t>
            </a:r>
            <a:endParaRPr lang="en-US" altLang="ja-JP" dirty="0"/>
          </a:p>
          <a:p>
            <a:r>
              <a:rPr lang="ja-JP" altLang="en-US"/>
              <a:t>この時の条件付けは人が行わずとも、機械が勝手に学習してくれるので、機械学習と呼ばれています。</a:t>
            </a:r>
            <a:endParaRPr lang="en-US" altLang="ja-JP" dirty="0"/>
          </a:p>
        </p:txBody>
      </p:sp>
      <p:sp>
        <p:nvSpPr>
          <p:cNvPr id="4" name="Slide Number Placeholder 3"/>
          <p:cNvSpPr>
            <a:spLocks noGrp="1"/>
          </p:cNvSpPr>
          <p:nvPr>
            <p:ph type="sldNum" sz="quarter" idx="5"/>
          </p:nvPr>
        </p:nvSpPr>
        <p:spPr/>
        <p:txBody>
          <a:bodyPr/>
          <a:lstStyle/>
          <a:p>
            <a:fld id="{33CD8738-FC64-D947-9ED5-F31ED59D3D0B}" type="slidenum">
              <a:rPr lang="en-JP" smtClean="0"/>
              <a:t>9</a:t>
            </a:fld>
            <a:endParaRPr lang="en-JP"/>
          </a:p>
        </p:txBody>
      </p:sp>
    </p:spTree>
    <p:extLst>
      <p:ext uri="{BB962C8B-B14F-4D97-AF65-F5344CB8AC3E}">
        <p14:creationId xmlns:p14="http://schemas.microsoft.com/office/powerpoint/2010/main" val="15311139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JP" altLang="ja-JP" dirty="0"/>
              <a:t>2</a:t>
            </a:r>
            <a:r>
              <a:rPr lang="ja-JP" altLang="en-JP"/>
              <a:t>分くらい</a:t>
            </a:r>
            <a:r>
              <a:rPr lang="ja-JP" altLang="en-US"/>
              <a:t>でダウンロードしてみましょう</a:t>
            </a:r>
            <a:endParaRPr lang="en-US" altLang="ja-JP" dirty="0"/>
          </a:p>
          <a:p>
            <a:r>
              <a:rPr lang="ja-JP" altLang="en-US"/>
              <a:t>やり方がわからない方は運営の人に</a:t>
            </a:r>
            <a:r>
              <a:rPr lang="en-US" altLang="ja-JP" dirty="0"/>
              <a:t>slack</a:t>
            </a:r>
            <a:r>
              <a:rPr lang="ja-JP" altLang="en-US"/>
              <a:t>などで聞いてください。</a:t>
            </a:r>
            <a:endParaRPr lang="en-US" altLang="ja-JP" dirty="0"/>
          </a:p>
        </p:txBody>
      </p:sp>
      <p:sp>
        <p:nvSpPr>
          <p:cNvPr id="4" name="Slide Number Placeholder 3"/>
          <p:cNvSpPr>
            <a:spLocks noGrp="1"/>
          </p:cNvSpPr>
          <p:nvPr>
            <p:ph type="sldNum" sz="quarter" idx="5"/>
          </p:nvPr>
        </p:nvSpPr>
        <p:spPr/>
        <p:txBody>
          <a:bodyPr/>
          <a:lstStyle/>
          <a:p>
            <a:fld id="{33CD8738-FC64-D947-9ED5-F31ED59D3D0B}" type="slidenum">
              <a:rPr lang="en-JP" smtClean="0"/>
              <a:t>24</a:t>
            </a:fld>
            <a:endParaRPr lang="en-JP"/>
          </a:p>
        </p:txBody>
      </p:sp>
    </p:spTree>
    <p:extLst>
      <p:ext uri="{BB962C8B-B14F-4D97-AF65-F5344CB8AC3E}">
        <p14:creationId xmlns:p14="http://schemas.microsoft.com/office/powerpoint/2010/main" val="2478446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JP" dirty="0"/>
              <a:t>・VScode</a:t>
            </a:r>
            <a:r>
              <a:rPr lang="ja-JP" altLang="en-US"/>
              <a:t>が人気になってきている。</a:t>
            </a:r>
            <a:endParaRPr lang="en-US" altLang="ja-JP" dirty="0"/>
          </a:p>
          <a:p>
            <a:r>
              <a:rPr lang="ja-JP" altLang="en-US"/>
              <a:t>・</a:t>
            </a:r>
            <a:r>
              <a:rPr lang="en-US" altLang="ja-JP" dirty="0"/>
              <a:t>PyCharm</a:t>
            </a:r>
            <a:r>
              <a:rPr lang="ja-JP" altLang="en-US"/>
              <a:t>は</a:t>
            </a:r>
            <a:r>
              <a:rPr lang="en-US" altLang="ja-JP" dirty="0"/>
              <a:t>Python</a:t>
            </a:r>
            <a:r>
              <a:rPr lang="ja-JP" altLang="en-US"/>
              <a:t>特化の</a:t>
            </a:r>
            <a:r>
              <a:rPr lang="en-US" altLang="ja-JP" dirty="0"/>
              <a:t>IDE</a:t>
            </a:r>
            <a:r>
              <a:rPr lang="ja-JP" altLang="en-US"/>
              <a:t>なので全体的に低いです。</a:t>
            </a:r>
            <a:endParaRPr lang="en-US" altLang="ja-JP" dirty="0"/>
          </a:p>
          <a:p>
            <a:r>
              <a:rPr lang="ja-JP" altLang="en-US"/>
              <a:t>・</a:t>
            </a:r>
            <a:r>
              <a:rPr lang="en-US" altLang="ja-JP" dirty="0"/>
              <a:t>Atom</a:t>
            </a:r>
            <a:r>
              <a:rPr lang="ja-JP" altLang="en-US"/>
              <a:t>を</a:t>
            </a:r>
            <a:r>
              <a:rPr lang="ja-JP" altLang="en-JP"/>
              <a:t>減少</a:t>
            </a:r>
            <a:r>
              <a:rPr lang="ja-JP" altLang="en-US"/>
              <a:t>傾向になっていますね。</a:t>
            </a:r>
            <a:endParaRPr lang="en-JP" dirty="0"/>
          </a:p>
        </p:txBody>
      </p:sp>
      <p:sp>
        <p:nvSpPr>
          <p:cNvPr id="4" name="Slide Number Placeholder 3"/>
          <p:cNvSpPr>
            <a:spLocks noGrp="1"/>
          </p:cNvSpPr>
          <p:nvPr>
            <p:ph type="sldNum" sz="quarter" idx="5"/>
          </p:nvPr>
        </p:nvSpPr>
        <p:spPr/>
        <p:txBody>
          <a:bodyPr/>
          <a:lstStyle/>
          <a:p>
            <a:fld id="{33CD8738-FC64-D947-9ED5-F31ED59D3D0B}" type="slidenum">
              <a:rPr lang="en-JP" smtClean="0"/>
              <a:t>28</a:t>
            </a:fld>
            <a:endParaRPr lang="en-JP"/>
          </a:p>
        </p:txBody>
      </p:sp>
    </p:spTree>
    <p:extLst>
      <p:ext uri="{BB962C8B-B14F-4D97-AF65-F5344CB8AC3E}">
        <p14:creationId xmlns:p14="http://schemas.microsoft.com/office/powerpoint/2010/main" val="6037278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8651C-A52F-7F49-B487-B785FA672B4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JP"/>
          </a:p>
        </p:txBody>
      </p:sp>
      <p:sp>
        <p:nvSpPr>
          <p:cNvPr id="3" name="Subtitle 2">
            <a:extLst>
              <a:ext uri="{FF2B5EF4-FFF2-40B4-BE49-F238E27FC236}">
                <a16:creationId xmlns:a16="http://schemas.microsoft.com/office/drawing/2014/main" id="{A3D9E497-AC6E-274F-B3D3-D37E5ECF7B3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JP"/>
          </a:p>
        </p:txBody>
      </p:sp>
      <p:sp>
        <p:nvSpPr>
          <p:cNvPr id="4" name="Date Placeholder 3">
            <a:extLst>
              <a:ext uri="{FF2B5EF4-FFF2-40B4-BE49-F238E27FC236}">
                <a16:creationId xmlns:a16="http://schemas.microsoft.com/office/drawing/2014/main" id="{09D5BE8F-86DF-C549-B2AE-75CCE751BF2E}"/>
              </a:ext>
            </a:extLst>
          </p:cNvPr>
          <p:cNvSpPr>
            <a:spLocks noGrp="1"/>
          </p:cNvSpPr>
          <p:nvPr>
            <p:ph type="dt" sz="half" idx="10"/>
          </p:nvPr>
        </p:nvSpPr>
        <p:spPr/>
        <p:txBody>
          <a:bodyPr/>
          <a:lstStyle/>
          <a:p>
            <a:fld id="{BABEEC87-9534-EB47-9031-4BA6B9D92721}" type="datetimeFigureOut">
              <a:rPr lang="en-JP" smtClean="0"/>
              <a:t>2020/06/12</a:t>
            </a:fld>
            <a:endParaRPr lang="en-JP"/>
          </a:p>
        </p:txBody>
      </p:sp>
      <p:sp>
        <p:nvSpPr>
          <p:cNvPr id="5" name="Footer Placeholder 4">
            <a:extLst>
              <a:ext uri="{FF2B5EF4-FFF2-40B4-BE49-F238E27FC236}">
                <a16:creationId xmlns:a16="http://schemas.microsoft.com/office/drawing/2014/main" id="{3F68DB4E-F599-BB42-AE36-B490071219B8}"/>
              </a:ext>
            </a:extLst>
          </p:cNvPr>
          <p:cNvSpPr>
            <a:spLocks noGrp="1"/>
          </p:cNvSpPr>
          <p:nvPr>
            <p:ph type="ftr" sz="quarter" idx="11"/>
          </p:nvPr>
        </p:nvSpPr>
        <p:spPr/>
        <p:txBody>
          <a:bodyPr/>
          <a:lstStyle/>
          <a:p>
            <a:endParaRPr lang="en-JP"/>
          </a:p>
        </p:txBody>
      </p:sp>
      <p:sp>
        <p:nvSpPr>
          <p:cNvPr id="6" name="Slide Number Placeholder 5">
            <a:extLst>
              <a:ext uri="{FF2B5EF4-FFF2-40B4-BE49-F238E27FC236}">
                <a16:creationId xmlns:a16="http://schemas.microsoft.com/office/drawing/2014/main" id="{C29121B1-0574-834A-A3D5-FC36B1376A8E}"/>
              </a:ext>
            </a:extLst>
          </p:cNvPr>
          <p:cNvSpPr>
            <a:spLocks noGrp="1"/>
          </p:cNvSpPr>
          <p:nvPr>
            <p:ph type="sldNum" sz="quarter" idx="12"/>
          </p:nvPr>
        </p:nvSpPr>
        <p:spPr/>
        <p:txBody>
          <a:bodyPr/>
          <a:lstStyle/>
          <a:p>
            <a:fld id="{90DC0054-F128-2543-98D6-F98D78E9C4AA}" type="slidenum">
              <a:rPr lang="en-JP" smtClean="0"/>
              <a:t>‹#›</a:t>
            </a:fld>
            <a:endParaRPr lang="en-JP"/>
          </a:p>
        </p:txBody>
      </p:sp>
    </p:spTree>
    <p:extLst>
      <p:ext uri="{BB962C8B-B14F-4D97-AF65-F5344CB8AC3E}">
        <p14:creationId xmlns:p14="http://schemas.microsoft.com/office/powerpoint/2010/main" val="40077694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B20055-430A-924D-8865-B3A44F4730DD}"/>
              </a:ext>
            </a:extLst>
          </p:cNvPr>
          <p:cNvSpPr>
            <a:spLocks noGrp="1"/>
          </p:cNvSpPr>
          <p:nvPr>
            <p:ph type="title"/>
          </p:nvPr>
        </p:nvSpPr>
        <p:spPr/>
        <p:txBody>
          <a:bodyPr/>
          <a:lstStyle/>
          <a:p>
            <a:r>
              <a:rPr lang="en-US"/>
              <a:t>Click to edit Master title style</a:t>
            </a:r>
            <a:endParaRPr lang="en-JP"/>
          </a:p>
        </p:txBody>
      </p:sp>
      <p:sp>
        <p:nvSpPr>
          <p:cNvPr id="3" name="Vertical Text Placeholder 2">
            <a:extLst>
              <a:ext uri="{FF2B5EF4-FFF2-40B4-BE49-F238E27FC236}">
                <a16:creationId xmlns:a16="http://schemas.microsoft.com/office/drawing/2014/main" id="{57AFDF33-C6A0-AD41-8890-A4924973DFB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JP"/>
          </a:p>
        </p:txBody>
      </p:sp>
      <p:sp>
        <p:nvSpPr>
          <p:cNvPr id="4" name="Date Placeholder 3">
            <a:extLst>
              <a:ext uri="{FF2B5EF4-FFF2-40B4-BE49-F238E27FC236}">
                <a16:creationId xmlns:a16="http://schemas.microsoft.com/office/drawing/2014/main" id="{AC2D556C-EC3F-8F47-B91F-086BA1305197}"/>
              </a:ext>
            </a:extLst>
          </p:cNvPr>
          <p:cNvSpPr>
            <a:spLocks noGrp="1"/>
          </p:cNvSpPr>
          <p:nvPr>
            <p:ph type="dt" sz="half" idx="10"/>
          </p:nvPr>
        </p:nvSpPr>
        <p:spPr/>
        <p:txBody>
          <a:bodyPr/>
          <a:lstStyle/>
          <a:p>
            <a:fld id="{BABEEC87-9534-EB47-9031-4BA6B9D92721}" type="datetimeFigureOut">
              <a:rPr lang="en-JP" smtClean="0"/>
              <a:t>2020/06/12</a:t>
            </a:fld>
            <a:endParaRPr lang="en-JP"/>
          </a:p>
        </p:txBody>
      </p:sp>
      <p:sp>
        <p:nvSpPr>
          <p:cNvPr id="5" name="Footer Placeholder 4">
            <a:extLst>
              <a:ext uri="{FF2B5EF4-FFF2-40B4-BE49-F238E27FC236}">
                <a16:creationId xmlns:a16="http://schemas.microsoft.com/office/drawing/2014/main" id="{D4FAE44A-10D1-4441-A699-5791089A02A8}"/>
              </a:ext>
            </a:extLst>
          </p:cNvPr>
          <p:cNvSpPr>
            <a:spLocks noGrp="1"/>
          </p:cNvSpPr>
          <p:nvPr>
            <p:ph type="ftr" sz="quarter" idx="11"/>
          </p:nvPr>
        </p:nvSpPr>
        <p:spPr/>
        <p:txBody>
          <a:bodyPr/>
          <a:lstStyle/>
          <a:p>
            <a:endParaRPr lang="en-JP"/>
          </a:p>
        </p:txBody>
      </p:sp>
      <p:sp>
        <p:nvSpPr>
          <p:cNvPr id="6" name="Slide Number Placeholder 5">
            <a:extLst>
              <a:ext uri="{FF2B5EF4-FFF2-40B4-BE49-F238E27FC236}">
                <a16:creationId xmlns:a16="http://schemas.microsoft.com/office/drawing/2014/main" id="{97680D4C-AAAE-F747-9846-F2F4DE9958FC}"/>
              </a:ext>
            </a:extLst>
          </p:cNvPr>
          <p:cNvSpPr>
            <a:spLocks noGrp="1"/>
          </p:cNvSpPr>
          <p:nvPr>
            <p:ph type="sldNum" sz="quarter" idx="12"/>
          </p:nvPr>
        </p:nvSpPr>
        <p:spPr/>
        <p:txBody>
          <a:bodyPr/>
          <a:lstStyle/>
          <a:p>
            <a:fld id="{90DC0054-F128-2543-98D6-F98D78E9C4AA}" type="slidenum">
              <a:rPr lang="en-JP" smtClean="0"/>
              <a:t>‹#›</a:t>
            </a:fld>
            <a:endParaRPr lang="en-JP"/>
          </a:p>
        </p:txBody>
      </p:sp>
    </p:spTree>
    <p:extLst>
      <p:ext uri="{BB962C8B-B14F-4D97-AF65-F5344CB8AC3E}">
        <p14:creationId xmlns:p14="http://schemas.microsoft.com/office/powerpoint/2010/main" val="40845106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89DC8C2-BFF2-4D49-A53F-01B4D6363CA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JP"/>
          </a:p>
        </p:txBody>
      </p:sp>
      <p:sp>
        <p:nvSpPr>
          <p:cNvPr id="3" name="Vertical Text Placeholder 2">
            <a:extLst>
              <a:ext uri="{FF2B5EF4-FFF2-40B4-BE49-F238E27FC236}">
                <a16:creationId xmlns:a16="http://schemas.microsoft.com/office/drawing/2014/main" id="{B5AA57E7-395B-8D47-8750-4DB329F2E2C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JP"/>
          </a:p>
        </p:txBody>
      </p:sp>
      <p:sp>
        <p:nvSpPr>
          <p:cNvPr id="4" name="Date Placeholder 3">
            <a:extLst>
              <a:ext uri="{FF2B5EF4-FFF2-40B4-BE49-F238E27FC236}">
                <a16:creationId xmlns:a16="http://schemas.microsoft.com/office/drawing/2014/main" id="{94D29445-2641-D24F-96AD-E56C7C746D61}"/>
              </a:ext>
            </a:extLst>
          </p:cNvPr>
          <p:cNvSpPr>
            <a:spLocks noGrp="1"/>
          </p:cNvSpPr>
          <p:nvPr>
            <p:ph type="dt" sz="half" idx="10"/>
          </p:nvPr>
        </p:nvSpPr>
        <p:spPr/>
        <p:txBody>
          <a:bodyPr/>
          <a:lstStyle/>
          <a:p>
            <a:fld id="{BABEEC87-9534-EB47-9031-4BA6B9D92721}" type="datetimeFigureOut">
              <a:rPr lang="en-JP" smtClean="0"/>
              <a:t>2020/06/12</a:t>
            </a:fld>
            <a:endParaRPr lang="en-JP"/>
          </a:p>
        </p:txBody>
      </p:sp>
      <p:sp>
        <p:nvSpPr>
          <p:cNvPr id="5" name="Footer Placeholder 4">
            <a:extLst>
              <a:ext uri="{FF2B5EF4-FFF2-40B4-BE49-F238E27FC236}">
                <a16:creationId xmlns:a16="http://schemas.microsoft.com/office/drawing/2014/main" id="{69E66D4F-3701-684E-8F28-544756EBEDCB}"/>
              </a:ext>
            </a:extLst>
          </p:cNvPr>
          <p:cNvSpPr>
            <a:spLocks noGrp="1"/>
          </p:cNvSpPr>
          <p:nvPr>
            <p:ph type="ftr" sz="quarter" idx="11"/>
          </p:nvPr>
        </p:nvSpPr>
        <p:spPr/>
        <p:txBody>
          <a:bodyPr/>
          <a:lstStyle/>
          <a:p>
            <a:endParaRPr lang="en-JP"/>
          </a:p>
        </p:txBody>
      </p:sp>
      <p:sp>
        <p:nvSpPr>
          <p:cNvPr id="6" name="Slide Number Placeholder 5">
            <a:extLst>
              <a:ext uri="{FF2B5EF4-FFF2-40B4-BE49-F238E27FC236}">
                <a16:creationId xmlns:a16="http://schemas.microsoft.com/office/drawing/2014/main" id="{D8FC13C1-B5FC-5D49-9A6A-E55B9A193D3F}"/>
              </a:ext>
            </a:extLst>
          </p:cNvPr>
          <p:cNvSpPr>
            <a:spLocks noGrp="1"/>
          </p:cNvSpPr>
          <p:nvPr>
            <p:ph type="sldNum" sz="quarter" idx="12"/>
          </p:nvPr>
        </p:nvSpPr>
        <p:spPr/>
        <p:txBody>
          <a:bodyPr/>
          <a:lstStyle/>
          <a:p>
            <a:fld id="{90DC0054-F128-2543-98D6-F98D78E9C4AA}" type="slidenum">
              <a:rPr lang="en-JP" smtClean="0"/>
              <a:t>‹#›</a:t>
            </a:fld>
            <a:endParaRPr lang="en-JP"/>
          </a:p>
        </p:txBody>
      </p:sp>
    </p:spTree>
    <p:extLst>
      <p:ext uri="{BB962C8B-B14F-4D97-AF65-F5344CB8AC3E}">
        <p14:creationId xmlns:p14="http://schemas.microsoft.com/office/powerpoint/2010/main" val="25331091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C81AEC-3EA6-1D48-B435-608B54331FBE}"/>
              </a:ext>
            </a:extLst>
          </p:cNvPr>
          <p:cNvSpPr>
            <a:spLocks noGrp="1"/>
          </p:cNvSpPr>
          <p:nvPr>
            <p:ph type="title"/>
          </p:nvPr>
        </p:nvSpPr>
        <p:spPr/>
        <p:txBody>
          <a:bodyPr/>
          <a:lstStyle/>
          <a:p>
            <a:r>
              <a:rPr lang="en-US"/>
              <a:t>Click to edit Master title style</a:t>
            </a:r>
            <a:endParaRPr lang="en-JP"/>
          </a:p>
        </p:txBody>
      </p:sp>
      <p:sp>
        <p:nvSpPr>
          <p:cNvPr id="3" name="Content Placeholder 2">
            <a:extLst>
              <a:ext uri="{FF2B5EF4-FFF2-40B4-BE49-F238E27FC236}">
                <a16:creationId xmlns:a16="http://schemas.microsoft.com/office/drawing/2014/main" id="{0893C647-D42F-5C4F-99BB-CB148AC3128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JP"/>
          </a:p>
        </p:txBody>
      </p:sp>
      <p:sp>
        <p:nvSpPr>
          <p:cNvPr id="4" name="Date Placeholder 3">
            <a:extLst>
              <a:ext uri="{FF2B5EF4-FFF2-40B4-BE49-F238E27FC236}">
                <a16:creationId xmlns:a16="http://schemas.microsoft.com/office/drawing/2014/main" id="{A10592F2-5A5E-2146-B6AB-950B5ACEE123}"/>
              </a:ext>
            </a:extLst>
          </p:cNvPr>
          <p:cNvSpPr>
            <a:spLocks noGrp="1"/>
          </p:cNvSpPr>
          <p:nvPr>
            <p:ph type="dt" sz="half" idx="10"/>
          </p:nvPr>
        </p:nvSpPr>
        <p:spPr/>
        <p:txBody>
          <a:bodyPr/>
          <a:lstStyle/>
          <a:p>
            <a:fld id="{BABEEC87-9534-EB47-9031-4BA6B9D92721}" type="datetimeFigureOut">
              <a:rPr lang="en-JP" smtClean="0"/>
              <a:t>2020/06/12</a:t>
            </a:fld>
            <a:endParaRPr lang="en-JP"/>
          </a:p>
        </p:txBody>
      </p:sp>
      <p:sp>
        <p:nvSpPr>
          <p:cNvPr id="5" name="Footer Placeholder 4">
            <a:extLst>
              <a:ext uri="{FF2B5EF4-FFF2-40B4-BE49-F238E27FC236}">
                <a16:creationId xmlns:a16="http://schemas.microsoft.com/office/drawing/2014/main" id="{20A11026-EFC4-0B45-9E6C-A0CDE8C12A9F}"/>
              </a:ext>
            </a:extLst>
          </p:cNvPr>
          <p:cNvSpPr>
            <a:spLocks noGrp="1"/>
          </p:cNvSpPr>
          <p:nvPr>
            <p:ph type="ftr" sz="quarter" idx="11"/>
          </p:nvPr>
        </p:nvSpPr>
        <p:spPr/>
        <p:txBody>
          <a:bodyPr/>
          <a:lstStyle/>
          <a:p>
            <a:endParaRPr lang="en-JP"/>
          </a:p>
        </p:txBody>
      </p:sp>
      <p:sp>
        <p:nvSpPr>
          <p:cNvPr id="6" name="Slide Number Placeholder 5">
            <a:extLst>
              <a:ext uri="{FF2B5EF4-FFF2-40B4-BE49-F238E27FC236}">
                <a16:creationId xmlns:a16="http://schemas.microsoft.com/office/drawing/2014/main" id="{4A84A487-3D20-4F4F-AF9A-64F8056B4FCA}"/>
              </a:ext>
            </a:extLst>
          </p:cNvPr>
          <p:cNvSpPr>
            <a:spLocks noGrp="1"/>
          </p:cNvSpPr>
          <p:nvPr>
            <p:ph type="sldNum" sz="quarter" idx="12"/>
          </p:nvPr>
        </p:nvSpPr>
        <p:spPr/>
        <p:txBody>
          <a:bodyPr/>
          <a:lstStyle/>
          <a:p>
            <a:fld id="{90DC0054-F128-2543-98D6-F98D78E9C4AA}" type="slidenum">
              <a:rPr lang="en-JP" smtClean="0"/>
              <a:t>‹#›</a:t>
            </a:fld>
            <a:endParaRPr lang="en-JP"/>
          </a:p>
        </p:txBody>
      </p:sp>
    </p:spTree>
    <p:extLst>
      <p:ext uri="{BB962C8B-B14F-4D97-AF65-F5344CB8AC3E}">
        <p14:creationId xmlns:p14="http://schemas.microsoft.com/office/powerpoint/2010/main" val="29380254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A7B325-017B-2749-B024-E6B243053A0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JP"/>
          </a:p>
        </p:txBody>
      </p:sp>
      <p:sp>
        <p:nvSpPr>
          <p:cNvPr id="3" name="Text Placeholder 2">
            <a:extLst>
              <a:ext uri="{FF2B5EF4-FFF2-40B4-BE49-F238E27FC236}">
                <a16:creationId xmlns:a16="http://schemas.microsoft.com/office/drawing/2014/main" id="{876E2D24-8B34-174B-9C61-C112F067CD6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0E0DB54-8ADF-2347-B07A-356895D28CD5}"/>
              </a:ext>
            </a:extLst>
          </p:cNvPr>
          <p:cNvSpPr>
            <a:spLocks noGrp="1"/>
          </p:cNvSpPr>
          <p:nvPr>
            <p:ph type="dt" sz="half" idx="10"/>
          </p:nvPr>
        </p:nvSpPr>
        <p:spPr/>
        <p:txBody>
          <a:bodyPr/>
          <a:lstStyle/>
          <a:p>
            <a:fld id="{BABEEC87-9534-EB47-9031-4BA6B9D92721}" type="datetimeFigureOut">
              <a:rPr lang="en-JP" smtClean="0"/>
              <a:t>2020/06/12</a:t>
            </a:fld>
            <a:endParaRPr lang="en-JP"/>
          </a:p>
        </p:txBody>
      </p:sp>
      <p:sp>
        <p:nvSpPr>
          <p:cNvPr id="5" name="Footer Placeholder 4">
            <a:extLst>
              <a:ext uri="{FF2B5EF4-FFF2-40B4-BE49-F238E27FC236}">
                <a16:creationId xmlns:a16="http://schemas.microsoft.com/office/drawing/2014/main" id="{E0A9747E-B63A-BE4B-B55A-5025E1B8891F}"/>
              </a:ext>
            </a:extLst>
          </p:cNvPr>
          <p:cNvSpPr>
            <a:spLocks noGrp="1"/>
          </p:cNvSpPr>
          <p:nvPr>
            <p:ph type="ftr" sz="quarter" idx="11"/>
          </p:nvPr>
        </p:nvSpPr>
        <p:spPr/>
        <p:txBody>
          <a:bodyPr/>
          <a:lstStyle/>
          <a:p>
            <a:endParaRPr lang="en-JP"/>
          </a:p>
        </p:txBody>
      </p:sp>
      <p:sp>
        <p:nvSpPr>
          <p:cNvPr id="6" name="Slide Number Placeholder 5">
            <a:extLst>
              <a:ext uri="{FF2B5EF4-FFF2-40B4-BE49-F238E27FC236}">
                <a16:creationId xmlns:a16="http://schemas.microsoft.com/office/drawing/2014/main" id="{034BE50A-FC91-1E46-9CCF-8F3295EB3C18}"/>
              </a:ext>
            </a:extLst>
          </p:cNvPr>
          <p:cNvSpPr>
            <a:spLocks noGrp="1"/>
          </p:cNvSpPr>
          <p:nvPr>
            <p:ph type="sldNum" sz="quarter" idx="12"/>
          </p:nvPr>
        </p:nvSpPr>
        <p:spPr/>
        <p:txBody>
          <a:bodyPr/>
          <a:lstStyle/>
          <a:p>
            <a:fld id="{90DC0054-F128-2543-98D6-F98D78E9C4AA}" type="slidenum">
              <a:rPr lang="en-JP" smtClean="0"/>
              <a:t>‹#›</a:t>
            </a:fld>
            <a:endParaRPr lang="en-JP"/>
          </a:p>
        </p:txBody>
      </p:sp>
    </p:spTree>
    <p:extLst>
      <p:ext uri="{BB962C8B-B14F-4D97-AF65-F5344CB8AC3E}">
        <p14:creationId xmlns:p14="http://schemas.microsoft.com/office/powerpoint/2010/main" val="29061533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81E77-655E-3A43-84B4-1FE7C134ADCF}"/>
              </a:ext>
            </a:extLst>
          </p:cNvPr>
          <p:cNvSpPr>
            <a:spLocks noGrp="1"/>
          </p:cNvSpPr>
          <p:nvPr>
            <p:ph type="title"/>
          </p:nvPr>
        </p:nvSpPr>
        <p:spPr/>
        <p:txBody>
          <a:bodyPr/>
          <a:lstStyle/>
          <a:p>
            <a:r>
              <a:rPr lang="en-US"/>
              <a:t>Click to edit Master title style</a:t>
            </a:r>
            <a:endParaRPr lang="en-JP"/>
          </a:p>
        </p:txBody>
      </p:sp>
      <p:sp>
        <p:nvSpPr>
          <p:cNvPr id="3" name="Content Placeholder 2">
            <a:extLst>
              <a:ext uri="{FF2B5EF4-FFF2-40B4-BE49-F238E27FC236}">
                <a16:creationId xmlns:a16="http://schemas.microsoft.com/office/drawing/2014/main" id="{B4257A69-BB38-B24A-AC23-F9C96D2E527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JP"/>
          </a:p>
        </p:txBody>
      </p:sp>
      <p:sp>
        <p:nvSpPr>
          <p:cNvPr id="4" name="Content Placeholder 3">
            <a:extLst>
              <a:ext uri="{FF2B5EF4-FFF2-40B4-BE49-F238E27FC236}">
                <a16:creationId xmlns:a16="http://schemas.microsoft.com/office/drawing/2014/main" id="{AC6063E3-D83B-3A4F-AB8B-12B2C2AB8BB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JP"/>
          </a:p>
        </p:txBody>
      </p:sp>
      <p:sp>
        <p:nvSpPr>
          <p:cNvPr id="5" name="Date Placeholder 4">
            <a:extLst>
              <a:ext uri="{FF2B5EF4-FFF2-40B4-BE49-F238E27FC236}">
                <a16:creationId xmlns:a16="http://schemas.microsoft.com/office/drawing/2014/main" id="{5AAA3D63-DE46-0948-86AB-57EAA74C3C64}"/>
              </a:ext>
            </a:extLst>
          </p:cNvPr>
          <p:cNvSpPr>
            <a:spLocks noGrp="1"/>
          </p:cNvSpPr>
          <p:nvPr>
            <p:ph type="dt" sz="half" idx="10"/>
          </p:nvPr>
        </p:nvSpPr>
        <p:spPr/>
        <p:txBody>
          <a:bodyPr/>
          <a:lstStyle/>
          <a:p>
            <a:fld id="{BABEEC87-9534-EB47-9031-4BA6B9D92721}" type="datetimeFigureOut">
              <a:rPr lang="en-JP" smtClean="0"/>
              <a:t>2020/06/12</a:t>
            </a:fld>
            <a:endParaRPr lang="en-JP"/>
          </a:p>
        </p:txBody>
      </p:sp>
      <p:sp>
        <p:nvSpPr>
          <p:cNvPr id="6" name="Footer Placeholder 5">
            <a:extLst>
              <a:ext uri="{FF2B5EF4-FFF2-40B4-BE49-F238E27FC236}">
                <a16:creationId xmlns:a16="http://schemas.microsoft.com/office/drawing/2014/main" id="{1653AF81-2E4B-1543-B55C-4B1F62C588E2}"/>
              </a:ext>
            </a:extLst>
          </p:cNvPr>
          <p:cNvSpPr>
            <a:spLocks noGrp="1"/>
          </p:cNvSpPr>
          <p:nvPr>
            <p:ph type="ftr" sz="quarter" idx="11"/>
          </p:nvPr>
        </p:nvSpPr>
        <p:spPr/>
        <p:txBody>
          <a:bodyPr/>
          <a:lstStyle/>
          <a:p>
            <a:endParaRPr lang="en-JP"/>
          </a:p>
        </p:txBody>
      </p:sp>
      <p:sp>
        <p:nvSpPr>
          <p:cNvPr id="7" name="Slide Number Placeholder 6">
            <a:extLst>
              <a:ext uri="{FF2B5EF4-FFF2-40B4-BE49-F238E27FC236}">
                <a16:creationId xmlns:a16="http://schemas.microsoft.com/office/drawing/2014/main" id="{403157A3-397F-0D43-AB09-1E4FF8568DDD}"/>
              </a:ext>
            </a:extLst>
          </p:cNvPr>
          <p:cNvSpPr>
            <a:spLocks noGrp="1"/>
          </p:cNvSpPr>
          <p:nvPr>
            <p:ph type="sldNum" sz="quarter" idx="12"/>
          </p:nvPr>
        </p:nvSpPr>
        <p:spPr/>
        <p:txBody>
          <a:bodyPr/>
          <a:lstStyle/>
          <a:p>
            <a:fld id="{90DC0054-F128-2543-98D6-F98D78E9C4AA}" type="slidenum">
              <a:rPr lang="en-JP" smtClean="0"/>
              <a:t>‹#›</a:t>
            </a:fld>
            <a:endParaRPr lang="en-JP"/>
          </a:p>
        </p:txBody>
      </p:sp>
    </p:spTree>
    <p:extLst>
      <p:ext uri="{BB962C8B-B14F-4D97-AF65-F5344CB8AC3E}">
        <p14:creationId xmlns:p14="http://schemas.microsoft.com/office/powerpoint/2010/main" val="36744134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1B7A53-68DD-7E45-A352-83E392A47A03}"/>
              </a:ext>
            </a:extLst>
          </p:cNvPr>
          <p:cNvSpPr>
            <a:spLocks noGrp="1"/>
          </p:cNvSpPr>
          <p:nvPr>
            <p:ph type="title"/>
          </p:nvPr>
        </p:nvSpPr>
        <p:spPr>
          <a:xfrm>
            <a:off x="839788" y="365125"/>
            <a:ext cx="10515600" cy="1325563"/>
          </a:xfrm>
        </p:spPr>
        <p:txBody>
          <a:bodyPr/>
          <a:lstStyle/>
          <a:p>
            <a:r>
              <a:rPr lang="en-US"/>
              <a:t>Click to edit Master title style</a:t>
            </a:r>
            <a:endParaRPr lang="en-JP"/>
          </a:p>
        </p:txBody>
      </p:sp>
      <p:sp>
        <p:nvSpPr>
          <p:cNvPr id="3" name="Text Placeholder 2">
            <a:extLst>
              <a:ext uri="{FF2B5EF4-FFF2-40B4-BE49-F238E27FC236}">
                <a16:creationId xmlns:a16="http://schemas.microsoft.com/office/drawing/2014/main" id="{D3B9FDE9-55C7-E14C-B15D-8D4D7EA2AFE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F5BB834-FCE2-DA46-A1FA-942E9EABB18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JP"/>
          </a:p>
        </p:txBody>
      </p:sp>
      <p:sp>
        <p:nvSpPr>
          <p:cNvPr id="5" name="Text Placeholder 4">
            <a:extLst>
              <a:ext uri="{FF2B5EF4-FFF2-40B4-BE49-F238E27FC236}">
                <a16:creationId xmlns:a16="http://schemas.microsoft.com/office/drawing/2014/main" id="{8898C045-1EE3-7744-8827-1148F8E748F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A28541F-9154-2249-9AED-DAB46B18F96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JP"/>
          </a:p>
        </p:txBody>
      </p:sp>
      <p:sp>
        <p:nvSpPr>
          <p:cNvPr id="7" name="Date Placeholder 6">
            <a:extLst>
              <a:ext uri="{FF2B5EF4-FFF2-40B4-BE49-F238E27FC236}">
                <a16:creationId xmlns:a16="http://schemas.microsoft.com/office/drawing/2014/main" id="{65FDBF53-0261-A84A-9040-9601B0C970E9}"/>
              </a:ext>
            </a:extLst>
          </p:cNvPr>
          <p:cNvSpPr>
            <a:spLocks noGrp="1"/>
          </p:cNvSpPr>
          <p:nvPr>
            <p:ph type="dt" sz="half" idx="10"/>
          </p:nvPr>
        </p:nvSpPr>
        <p:spPr/>
        <p:txBody>
          <a:bodyPr/>
          <a:lstStyle/>
          <a:p>
            <a:fld id="{BABEEC87-9534-EB47-9031-4BA6B9D92721}" type="datetimeFigureOut">
              <a:rPr lang="en-JP" smtClean="0"/>
              <a:t>2020/06/12</a:t>
            </a:fld>
            <a:endParaRPr lang="en-JP"/>
          </a:p>
        </p:txBody>
      </p:sp>
      <p:sp>
        <p:nvSpPr>
          <p:cNvPr id="8" name="Footer Placeholder 7">
            <a:extLst>
              <a:ext uri="{FF2B5EF4-FFF2-40B4-BE49-F238E27FC236}">
                <a16:creationId xmlns:a16="http://schemas.microsoft.com/office/drawing/2014/main" id="{0B8F7A54-11E3-234E-840D-41ECBB76E324}"/>
              </a:ext>
            </a:extLst>
          </p:cNvPr>
          <p:cNvSpPr>
            <a:spLocks noGrp="1"/>
          </p:cNvSpPr>
          <p:nvPr>
            <p:ph type="ftr" sz="quarter" idx="11"/>
          </p:nvPr>
        </p:nvSpPr>
        <p:spPr/>
        <p:txBody>
          <a:bodyPr/>
          <a:lstStyle/>
          <a:p>
            <a:endParaRPr lang="en-JP"/>
          </a:p>
        </p:txBody>
      </p:sp>
      <p:sp>
        <p:nvSpPr>
          <p:cNvPr id="9" name="Slide Number Placeholder 8">
            <a:extLst>
              <a:ext uri="{FF2B5EF4-FFF2-40B4-BE49-F238E27FC236}">
                <a16:creationId xmlns:a16="http://schemas.microsoft.com/office/drawing/2014/main" id="{3DEE49BD-7CC2-E14E-9032-4E0A3E6FC800}"/>
              </a:ext>
            </a:extLst>
          </p:cNvPr>
          <p:cNvSpPr>
            <a:spLocks noGrp="1"/>
          </p:cNvSpPr>
          <p:nvPr>
            <p:ph type="sldNum" sz="quarter" idx="12"/>
          </p:nvPr>
        </p:nvSpPr>
        <p:spPr/>
        <p:txBody>
          <a:bodyPr/>
          <a:lstStyle/>
          <a:p>
            <a:fld id="{90DC0054-F128-2543-98D6-F98D78E9C4AA}" type="slidenum">
              <a:rPr lang="en-JP" smtClean="0"/>
              <a:t>‹#›</a:t>
            </a:fld>
            <a:endParaRPr lang="en-JP"/>
          </a:p>
        </p:txBody>
      </p:sp>
    </p:spTree>
    <p:extLst>
      <p:ext uri="{BB962C8B-B14F-4D97-AF65-F5344CB8AC3E}">
        <p14:creationId xmlns:p14="http://schemas.microsoft.com/office/powerpoint/2010/main" val="42304527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861EE1-8C39-D34D-BB24-D7F3A82B57EB}"/>
              </a:ext>
            </a:extLst>
          </p:cNvPr>
          <p:cNvSpPr>
            <a:spLocks noGrp="1"/>
          </p:cNvSpPr>
          <p:nvPr>
            <p:ph type="title"/>
          </p:nvPr>
        </p:nvSpPr>
        <p:spPr/>
        <p:txBody>
          <a:bodyPr/>
          <a:lstStyle/>
          <a:p>
            <a:r>
              <a:rPr lang="en-US"/>
              <a:t>Click to edit Master title style</a:t>
            </a:r>
            <a:endParaRPr lang="en-JP"/>
          </a:p>
        </p:txBody>
      </p:sp>
      <p:sp>
        <p:nvSpPr>
          <p:cNvPr id="3" name="Date Placeholder 2">
            <a:extLst>
              <a:ext uri="{FF2B5EF4-FFF2-40B4-BE49-F238E27FC236}">
                <a16:creationId xmlns:a16="http://schemas.microsoft.com/office/drawing/2014/main" id="{3CBEFEAC-2A31-0648-818C-3F7A3A9BC493}"/>
              </a:ext>
            </a:extLst>
          </p:cNvPr>
          <p:cNvSpPr>
            <a:spLocks noGrp="1"/>
          </p:cNvSpPr>
          <p:nvPr>
            <p:ph type="dt" sz="half" idx="10"/>
          </p:nvPr>
        </p:nvSpPr>
        <p:spPr/>
        <p:txBody>
          <a:bodyPr/>
          <a:lstStyle/>
          <a:p>
            <a:fld id="{BABEEC87-9534-EB47-9031-4BA6B9D92721}" type="datetimeFigureOut">
              <a:rPr lang="en-JP" smtClean="0"/>
              <a:t>2020/06/12</a:t>
            </a:fld>
            <a:endParaRPr lang="en-JP"/>
          </a:p>
        </p:txBody>
      </p:sp>
      <p:sp>
        <p:nvSpPr>
          <p:cNvPr id="4" name="Footer Placeholder 3">
            <a:extLst>
              <a:ext uri="{FF2B5EF4-FFF2-40B4-BE49-F238E27FC236}">
                <a16:creationId xmlns:a16="http://schemas.microsoft.com/office/drawing/2014/main" id="{686B6FBF-3809-D84B-B236-C126C3E57A80}"/>
              </a:ext>
            </a:extLst>
          </p:cNvPr>
          <p:cNvSpPr>
            <a:spLocks noGrp="1"/>
          </p:cNvSpPr>
          <p:nvPr>
            <p:ph type="ftr" sz="quarter" idx="11"/>
          </p:nvPr>
        </p:nvSpPr>
        <p:spPr/>
        <p:txBody>
          <a:bodyPr/>
          <a:lstStyle/>
          <a:p>
            <a:endParaRPr lang="en-JP"/>
          </a:p>
        </p:txBody>
      </p:sp>
      <p:sp>
        <p:nvSpPr>
          <p:cNvPr id="5" name="Slide Number Placeholder 4">
            <a:extLst>
              <a:ext uri="{FF2B5EF4-FFF2-40B4-BE49-F238E27FC236}">
                <a16:creationId xmlns:a16="http://schemas.microsoft.com/office/drawing/2014/main" id="{7E8C3695-03ED-A34A-AF25-1432B69F5DD2}"/>
              </a:ext>
            </a:extLst>
          </p:cNvPr>
          <p:cNvSpPr>
            <a:spLocks noGrp="1"/>
          </p:cNvSpPr>
          <p:nvPr>
            <p:ph type="sldNum" sz="quarter" idx="12"/>
          </p:nvPr>
        </p:nvSpPr>
        <p:spPr/>
        <p:txBody>
          <a:bodyPr/>
          <a:lstStyle/>
          <a:p>
            <a:fld id="{90DC0054-F128-2543-98D6-F98D78E9C4AA}" type="slidenum">
              <a:rPr lang="en-JP" smtClean="0"/>
              <a:t>‹#›</a:t>
            </a:fld>
            <a:endParaRPr lang="en-JP"/>
          </a:p>
        </p:txBody>
      </p:sp>
    </p:spTree>
    <p:extLst>
      <p:ext uri="{BB962C8B-B14F-4D97-AF65-F5344CB8AC3E}">
        <p14:creationId xmlns:p14="http://schemas.microsoft.com/office/powerpoint/2010/main" val="42716749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7A94B14-654F-AA44-8BF4-16A875D0B1C7}"/>
              </a:ext>
            </a:extLst>
          </p:cNvPr>
          <p:cNvSpPr>
            <a:spLocks noGrp="1"/>
          </p:cNvSpPr>
          <p:nvPr>
            <p:ph type="dt" sz="half" idx="10"/>
          </p:nvPr>
        </p:nvSpPr>
        <p:spPr/>
        <p:txBody>
          <a:bodyPr/>
          <a:lstStyle/>
          <a:p>
            <a:fld id="{BABEEC87-9534-EB47-9031-4BA6B9D92721}" type="datetimeFigureOut">
              <a:rPr lang="en-JP" smtClean="0"/>
              <a:t>2020/06/12</a:t>
            </a:fld>
            <a:endParaRPr lang="en-JP"/>
          </a:p>
        </p:txBody>
      </p:sp>
      <p:sp>
        <p:nvSpPr>
          <p:cNvPr id="3" name="Footer Placeholder 2">
            <a:extLst>
              <a:ext uri="{FF2B5EF4-FFF2-40B4-BE49-F238E27FC236}">
                <a16:creationId xmlns:a16="http://schemas.microsoft.com/office/drawing/2014/main" id="{9DFB9CA6-CBDD-9F40-93E5-B8065E27EFCF}"/>
              </a:ext>
            </a:extLst>
          </p:cNvPr>
          <p:cNvSpPr>
            <a:spLocks noGrp="1"/>
          </p:cNvSpPr>
          <p:nvPr>
            <p:ph type="ftr" sz="quarter" idx="11"/>
          </p:nvPr>
        </p:nvSpPr>
        <p:spPr/>
        <p:txBody>
          <a:bodyPr/>
          <a:lstStyle/>
          <a:p>
            <a:endParaRPr lang="en-JP"/>
          </a:p>
        </p:txBody>
      </p:sp>
      <p:sp>
        <p:nvSpPr>
          <p:cNvPr id="4" name="Slide Number Placeholder 3">
            <a:extLst>
              <a:ext uri="{FF2B5EF4-FFF2-40B4-BE49-F238E27FC236}">
                <a16:creationId xmlns:a16="http://schemas.microsoft.com/office/drawing/2014/main" id="{E7E7A3BD-EBE7-6D44-A5E5-63070D7910F0}"/>
              </a:ext>
            </a:extLst>
          </p:cNvPr>
          <p:cNvSpPr>
            <a:spLocks noGrp="1"/>
          </p:cNvSpPr>
          <p:nvPr>
            <p:ph type="sldNum" sz="quarter" idx="12"/>
          </p:nvPr>
        </p:nvSpPr>
        <p:spPr/>
        <p:txBody>
          <a:bodyPr/>
          <a:lstStyle/>
          <a:p>
            <a:fld id="{90DC0054-F128-2543-98D6-F98D78E9C4AA}" type="slidenum">
              <a:rPr lang="en-JP" smtClean="0"/>
              <a:t>‹#›</a:t>
            </a:fld>
            <a:endParaRPr lang="en-JP"/>
          </a:p>
        </p:txBody>
      </p:sp>
    </p:spTree>
    <p:extLst>
      <p:ext uri="{BB962C8B-B14F-4D97-AF65-F5344CB8AC3E}">
        <p14:creationId xmlns:p14="http://schemas.microsoft.com/office/powerpoint/2010/main" val="23153621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5C5D61-5472-B54F-B625-40F84438437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JP"/>
          </a:p>
        </p:txBody>
      </p:sp>
      <p:sp>
        <p:nvSpPr>
          <p:cNvPr id="3" name="Content Placeholder 2">
            <a:extLst>
              <a:ext uri="{FF2B5EF4-FFF2-40B4-BE49-F238E27FC236}">
                <a16:creationId xmlns:a16="http://schemas.microsoft.com/office/drawing/2014/main" id="{BB8B98BA-5946-2142-9EF1-C31F92F0741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JP"/>
          </a:p>
        </p:txBody>
      </p:sp>
      <p:sp>
        <p:nvSpPr>
          <p:cNvPr id="4" name="Text Placeholder 3">
            <a:extLst>
              <a:ext uri="{FF2B5EF4-FFF2-40B4-BE49-F238E27FC236}">
                <a16:creationId xmlns:a16="http://schemas.microsoft.com/office/drawing/2014/main" id="{A08E9CCE-FB8B-9E47-B394-2F5DCDEC9DC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AD7F69E-A1EA-8646-BC62-593C548CA9BF}"/>
              </a:ext>
            </a:extLst>
          </p:cNvPr>
          <p:cNvSpPr>
            <a:spLocks noGrp="1"/>
          </p:cNvSpPr>
          <p:nvPr>
            <p:ph type="dt" sz="half" idx="10"/>
          </p:nvPr>
        </p:nvSpPr>
        <p:spPr/>
        <p:txBody>
          <a:bodyPr/>
          <a:lstStyle/>
          <a:p>
            <a:fld id="{BABEEC87-9534-EB47-9031-4BA6B9D92721}" type="datetimeFigureOut">
              <a:rPr lang="en-JP" smtClean="0"/>
              <a:t>2020/06/12</a:t>
            </a:fld>
            <a:endParaRPr lang="en-JP"/>
          </a:p>
        </p:txBody>
      </p:sp>
      <p:sp>
        <p:nvSpPr>
          <p:cNvPr id="6" name="Footer Placeholder 5">
            <a:extLst>
              <a:ext uri="{FF2B5EF4-FFF2-40B4-BE49-F238E27FC236}">
                <a16:creationId xmlns:a16="http://schemas.microsoft.com/office/drawing/2014/main" id="{031BF3F0-A002-8D45-87CF-631AB465E8A5}"/>
              </a:ext>
            </a:extLst>
          </p:cNvPr>
          <p:cNvSpPr>
            <a:spLocks noGrp="1"/>
          </p:cNvSpPr>
          <p:nvPr>
            <p:ph type="ftr" sz="quarter" idx="11"/>
          </p:nvPr>
        </p:nvSpPr>
        <p:spPr/>
        <p:txBody>
          <a:bodyPr/>
          <a:lstStyle/>
          <a:p>
            <a:endParaRPr lang="en-JP"/>
          </a:p>
        </p:txBody>
      </p:sp>
      <p:sp>
        <p:nvSpPr>
          <p:cNvPr id="7" name="Slide Number Placeholder 6">
            <a:extLst>
              <a:ext uri="{FF2B5EF4-FFF2-40B4-BE49-F238E27FC236}">
                <a16:creationId xmlns:a16="http://schemas.microsoft.com/office/drawing/2014/main" id="{FA03AD73-A545-414B-84D0-BA571B0482D7}"/>
              </a:ext>
            </a:extLst>
          </p:cNvPr>
          <p:cNvSpPr>
            <a:spLocks noGrp="1"/>
          </p:cNvSpPr>
          <p:nvPr>
            <p:ph type="sldNum" sz="quarter" idx="12"/>
          </p:nvPr>
        </p:nvSpPr>
        <p:spPr/>
        <p:txBody>
          <a:bodyPr/>
          <a:lstStyle/>
          <a:p>
            <a:fld id="{90DC0054-F128-2543-98D6-F98D78E9C4AA}" type="slidenum">
              <a:rPr lang="en-JP" smtClean="0"/>
              <a:t>‹#›</a:t>
            </a:fld>
            <a:endParaRPr lang="en-JP"/>
          </a:p>
        </p:txBody>
      </p:sp>
    </p:spTree>
    <p:extLst>
      <p:ext uri="{BB962C8B-B14F-4D97-AF65-F5344CB8AC3E}">
        <p14:creationId xmlns:p14="http://schemas.microsoft.com/office/powerpoint/2010/main" val="6008381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5417D8-7507-854E-B0AB-77DF2E32627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JP"/>
          </a:p>
        </p:txBody>
      </p:sp>
      <p:sp>
        <p:nvSpPr>
          <p:cNvPr id="3" name="Picture Placeholder 2">
            <a:extLst>
              <a:ext uri="{FF2B5EF4-FFF2-40B4-BE49-F238E27FC236}">
                <a16:creationId xmlns:a16="http://schemas.microsoft.com/office/drawing/2014/main" id="{00095432-B696-4443-893E-53C9E761508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JP"/>
          </a:p>
        </p:txBody>
      </p:sp>
      <p:sp>
        <p:nvSpPr>
          <p:cNvPr id="4" name="Text Placeholder 3">
            <a:extLst>
              <a:ext uri="{FF2B5EF4-FFF2-40B4-BE49-F238E27FC236}">
                <a16:creationId xmlns:a16="http://schemas.microsoft.com/office/drawing/2014/main" id="{90D3A5AC-D009-7D45-8DA1-EFE45ED2982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22159C2-CCFF-1F41-8440-3734B7C3BF23}"/>
              </a:ext>
            </a:extLst>
          </p:cNvPr>
          <p:cNvSpPr>
            <a:spLocks noGrp="1"/>
          </p:cNvSpPr>
          <p:nvPr>
            <p:ph type="dt" sz="half" idx="10"/>
          </p:nvPr>
        </p:nvSpPr>
        <p:spPr/>
        <p:txBody>
          <a:bodyPr/>
          <a:lstStyle/>
          <a:p>
            <a:fld id="{BABEEC87-9534-EB47-9031-4BA6B9D92721}" type="datetimeFigureOut">
              <a:rPr lang="en-JP" smtClean="0"/>
              <a:t>2020/06/12</a:t>
            </a:fld>
            <a:endParaRPr lang="en-JP"/>
          </a:p>
        </p:txBody>
      </p:sp>
      <p:sp>
        <p:nvSpPr>
          <p:cNvPr id="6" name="Footer Placeholder 5">
            <a:extLst>
              <a:ext uri="{FF2B5EF4-FFF2-40B4-BE49-F238E27FC236}">
                <a16:creationId xmlns:a16="http://schemas.microsoft.com/office/drawing/2014/main" id="{72AB892B-D924-DD4D-AA1B-7276D8D35B55}"/>
              </a:ext>
            </a:extLst>
          </p:cNvPr>
          <p:cNvSpPr>
            <a:spLocks noGrp="1"/>
          </p:cNvSpPr>
          <p:nvPr>
            <p:ph type="ftr" sz="quarter" idx="11"/>
          </p:nvPr>
        </p:nvSpPr>
        <p:spPr/>
        <p:txBody>
          <a:bodyPr/>
          <a:lstStyle/>
          <a:p>
            <a:endParaRPr lang="en-JP"/>
          </a:p>
        </p:txBody>
      </p:sp>
      <p:sp>
        <p:nvSpPr>
          <p:cNvPr id="7" name="Slide Number Placeholder 6">
            <a:extLst>
              <a:ext uri="{FF2B5EF4-FFF2-40B4-BE49-F238E27FC236}">
                <a16:creationId xmlns:a16="http://schemas.microsoft.com/office/drawing/2014/main" id="{BDB42E0C-213F-CD47-8BBD-971FE56CBE79}"/>
              </a:ext>
            </a:extLst>
          </p:cNvPr>
          <p:cNvSpPr>
            <a:spLocks noGrp="1"/>
          </p:cNvSpPr>
          <p:nvPr>
            <p:ph type="sldNum" sz="quarter" idx="12"/>
          </p:nvPr>
        </p:nvSpPr>
        <p:spPr/>
        <p:txBody>
          <a:bodyPr/>
          <a:lstStyle/>
          <a:p>
            <a:fld id="{90DC0054-F128-2543-98D6-F98D78E9C4AA}" type="slidenum">
              <a:rPr lang="en-JP" smtClean="0"/>
              <a:t>‹#›</a:t>
            </a:fld>
            <a:endParaRPr lang="en-JP"/>
          </a:p>
        </p:txBody>
      </p:sp>
    </p:spTree>
    <p:extLst>
      <p:ext uri="{BB962C8B-B14F-4D97-AF65-F5344CB8AC3E}">
        <p14:creationId xmlns:p14="http://schemas.microsoft.com/office/powerpoint/2010/main" val="39391705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9E53C49-46C9-4744-9986-35A4D6114D5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JP"/>
          </a:p>
        </p:txBody>
      </p:sp>
      <p:sp>
        <p:nvSpPr>
          <p:cNvPr id="3" name="Text Placeholder 2">
            <a:extLst>
              <a:ext uri="{FF2B5EF4-FFF2-40B4-BE49-F238E27FC236}">
                <a16:creationId xmlns:a16="http://schemas.microsoft.com/office/drawing/2014/main" id="{4435F5D0-571A-024F-AA66-DED785FC610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JP"/>
          </a:p>
        </p:txBody>
      </p:sp>
      <p:sp>
        <p:nvSpPr>
          <p:cNvPr id="4" name="Date Placeholder 3">
            <a:extLst>
              <a:ext uri="{FF2B5EF4-FFF2-40B4-BE49-F238E27FC236}">
                <a16:creationId xmlns:a16="http://schemas.microsoft.com/office/drawing/2014/main" id="{0BB37DE3-F534-2D4E-BB19-4B3AC47EA2E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ABEEC87-9534-EB47-9031-4BA6B9D92721}" type="datetimeFigureOut">
              <a:rPr lang="en-JP" smtClean="0"/>
              <a:t>2020/06/12</a:t>
            </a:fld>
            <a:endParaRPr lang="en-JP"/>
          </a:p>
        </p:txBody>
      </p:sp>
      <p:sp>
        <p:nvSpPr>
          <p:cNvPr id="5" name="Footer Placeholder 4">
            <a:extLst>
              <a:ext uri="{FF2B5EF4-FFF2-40B4-BE49-F238E27FC236}">
                <a16:creationId xmlns:a16="http://schemas.microsoft.com/office/drawing/2014/main" id="{787F5503-18F0-F643-99CD-F6858E05551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JP"/>
          </a:p>
        </p:txBody>
      </p:sp>
      <p:sp>
        <p:nvSpPr>
          <p:cNvPr id="6" name="Slide Number Placeholder 5">
            <a:extLst>
              <a:ext uri="{FF2B5EF4-FFF2-40B4-BE49-F238E27FC236}">
                <a16:creationId xmlns:a16="http://schemas.microsoft.com/office/drawing/2014/main" id="{C72AFE4D-6C9E-A64B-8320-2B26FC60169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0DC0054-F128-2543-98D6-F98D78E9C4AA}" type="slidenum">
              <a:rPr lang="en-JP" smtClean="0"/>
              <a:t>‹#›</a:t>
            </a:fld>
            <a:endParaRPr lang="en-JP"/>
          </a:p>
        </p:txBody>
      </p:sp>
    </p:spTree>
    <p:extLst>
      <p:ext uri="{BB962C8B-B14F-4D97-AF65-F5344CB8AC3E}">
        <p14:creationId xmlns:p14="http://schemas.microsoft.com/office/powerpoint/2010/main" val="1638173939"/>
      </p:ext>
    </p:extLst>
  </p:cSld>
  <p:clrMap bg1="lt1" tx1="dk1" bg2="lt2" tx2="dk2" accent1="accent1" accent2="accent2" accent3="accent3" accent4="accent4" accent5="accent5" accent6="accent6" hlink="hlink" folHlink="folHlink"/>
  <p:sldLayoutIdLst>
    <p:sldLayoutId id="2147484432" r:id="rId1"/>
    <p:sldLayoutId id="2147484433" r:id="rId2"/>
    <p:sldLayoutId id="2147484434" r:id="rId3"/>
    <p:sldLayoutId id="2147484435" r:id="rId4"/>
    <p:sldLayoutId id="2147484436" r:id="rId5"/>
    <p:sldLayoutId id="2147484437" r:id="rId6"/>
    <p:sldLayoutId id="2147484438" r:id="rId7"/>
    <p:sldLayoutId id="2147484439" r:id="rId8"/>
    <p:sldLayoutId id="2147484440" r:id="rId9"/>
    <p:sldLayoutId id="2147484441" r:id="rId10"/>
    <p:sldLayoutId id="2147484442"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JP"/>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hyperlink" Target="https://tech-camp.in/note/technology/45702/" TargetMode="External"/><Relationship Id="rId1" Type="http://schemas.openxmlformats.org/officeDocument/2006/relationships/slideLayout" Target="../slideLayouts/slideLayout2.xml"/><Relationship Id="rId5" Type="http://schemas.openxmlformats.org/officeDocument/2006/relationships/image" Target="../media/image12.tiff"/><Relationship Id="rId4" Type="http://schemas.openxmlformats.org/officeDocument/2006/relationships/image" Target="../media/image11.tif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image" Target="../media/image14.tiff"/><Relationship Id="rId1" Type="http://schemas.openxmlformats.org/officeDocument/2006/relationships/slideLayout" Target="../slideLayouts/slideLayout2.xml"/><Relationship Id="rId5" Type="http://schemas.openxmlformats.org/officeDocument/2006/relationships/image" Target="../media/image17.tiff"/><Relationship Id="rId4" Type="http://schemas.openxmlformats.org/officeDocument/2006/relationships/image" Target="../media/image16.tiff"/></Relationships>
</file>

<file path=ppt/slides/_rels/slide17.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image" Target="../media/image18.tiff"/><Relationship Id="rId1" Type="http://schemas.openxmlformats.org/officeDocument/2006/relationships/slideLayout" Target="../slideLayouts/slideLayout2.xml"/><Relationship Id="rId4" Type="http://schemas.openxmlformats.org/officeDocument/2006/relationships/image" Target="../media/image20.tiff"/></Relationships>
</file>

<file path=ppt/slides/_rels/slide18.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image" Target="../media/image21.tif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image" Target="../media/image21.tif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image" Target="../media/image24.tif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github.com/PythonBeginners/Meetup028_StartDash"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s://www.google.com/url?sa=i&amp;url=https%3A%2F%2Fwww.jetbrains.com%2Fpycharm%2F&amp;psig=AOvVaw3cSi2D8-LQkymJrXpT4b1Z&amp;ust=1592064300496000&amp;source=images&amp;cd=vfe&amp;ved=0CA0QjhxqFwoTCIDz1qbU_OkCFQAAAAAdAAAAABAD" TargetMode="External"/><Relationship Id="rId2" Type="http://schemas.openxmlformats.org/officeDocument/2006/relationships/image" Target="../media/image26.tif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www.google.com/url?sa=i&amp;url=https%3A%2F%2Fcommons.wikimedia.org%2Fwiki%2FFile%3AVisual_Studio_Code_1.35_icon.svg&amp;psig=AOvVaw39z99sDqJhyFVUuEyetI80&amp;ust=1592064380496000&amp;source=images&amp;cd=vfe&amp;ved=0CA0QjhxqFwoTCLDc4bHU_OkCFQAAAAAdAAAAABAD" TargetMode="External"/><Relationship Id="rId2" Type="http://schemas.openxmlformats.org/officeDocument/2006/relationships/image" Target="../media/image27.tif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docs.anaconda.com/anaconda/install/mac-os/" TargetMode="External"/><Relationship Id="rId2" Type="http://schemas.openxmlformats.org/officeDocument/2006/relationships/hyperlink" Target="https://www.anaconda.com/products/individual"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image" Target="../media/image30.png"/><Relationship Id="rId1" Type="http://schemas.openxmlformats.org/officeDocument/2006/relationships/slideLayout" Target="../slideLayouts/slideLayout2.xml"/><Relationship Id="rId5" Type="http://schemas.openxmlformats.org/officeDocument/2006/relationships/image" Target="../media/image33.tiff"/><Relationship Id="rId4" Type="http://schemas.openxmlformats.org/officeDocument/2006/relationships/image" Target="../media/image32.tiff"/></Relationships>
</file>

<file path=ppt/slides/_rels/slide32.xml.rels><?xml version="1.0" encoding="UTF-8" standalone="yes"?>
<Relationships xmlns="http://schemas.openxmlformats.org/package/2006/relationships"><Relationship Id="rId3" Type="http://schemas.openxmlformats.org/officeDocument/2006/relationships/hyperlink" Target="https://blogs.nvidia.co.jp/2019/07/31/gaugan-ai-painting/" TargetMode="External"/><Relationship Id="rId2" Type="http://schemas.openxmlformats.org/officeDocument/2006/relationships/hyperlink" Target="https://qiita.com/Kosuke-Szk/items/4b74b5cce84f423b7125" TargetMode="External"/><Relationship Id="rId1" Type="http://schemas.openxmlformats.org/officeDocument/2006/relationships/slideLayout" Target="../slideLayouts/slideLayout2.xml"/><Relationship Id="rId6" Type="http://schemas.openxmlformats.org/officeDocument/2006/relationships/hyperlink" Target="https://www.youtube.com/watch?v=iB4PoNJuXzc" TargetMode="External"/><Relationship Id="rId5" Type="http://schemas.openxmlformats.org/officeDocument/2006/relationships/hyperlink" Target="https://www.youtube.com/watch?v=TmPfTpjtdgg" TargetMode="External"/><Relationship Id="rId4" Type="http://schemas.openxmlformats.org/officeDocument/2006/relationships/hyperlink" Target="https://blogs.nvidia.com/blog/2019/03/18/gaugan-photorealistic-landscapes-nvidia-research/"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35.tiff"/><Relationship Id="rId2" Type="http://schemas.openxmlformats.org/officeDocument/2006/relationships/image" Target="../media/image34.tiff"/><Relationship Id="rId1" Type="http://schemas.openxmlformats.org/officeDocument/2006/relationships/slideLayout" Target="../slideLayouts/slideLayout2.xml"/><Relationship Id="rId4" Type="http://schemas.openxmlformats.org/officeDocument/2006/relationships/image" Target="../media/image36.tiff"/></Relationships>
</file>

<file path=ppt/slides/_rels/slide34.xml.rels><?xml version="1.0" encoding="UTF-8" standalone="yes"?>
<Relationships xmlns="http://schemas.openxmlformats.org/package/2006/relationships"><Relationship Id="rId3" Type="http://schemas.openxmlformats.org/officeDocument/2006/relationships/hyperlink" Target="https://proengineer.internous.co.jp/content/columnfeature/15156" TargetMode="External"/><Relationship Id="rId2" Type="http://schemas.openxmlformats.org/officeDocument/2006/relationships/hyperlink" Target="https://www.bigdata-navi.com/aidrops/32/"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6.tiff"/></Relationships>
</file>

<file path=ppt/slides/_rels/slide6.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hyperlink" Target="https://research.hackerrank.com/developer-skills/2019?utm_medium=content&amp;utm_source=blog&amp;utm_campaign=devskills2019" TargetMode="Externa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hyperlink" Target="https://images.app.goo.gl/jDXP7QkWy32zZNMcA"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BEE2EA-21AA-BD40-94E0-2543C8FF6BAE}"/>
              </a:ext>
            </a:extLst>
          </p:cNvPr>
          <p:cNvSpPr>
            <a:spLocks noGrp="1"/>
          </p:cNvSpPr>
          <p:nvPr>
            <p:ph type="ctrTitle"/>
          </p:nvPr>
        </p:nvSpPr>
        <p:spPr/>
        <p:txBody>
          <a:bodyPr>
            <a:normAutofit/>
          </a:bodyPr>
          <a:lstStyle/>
          <a:p>
            <a:r>
              <a:rPr lang="ja-JP" altLang="en-US" sz="5400"/>
              <a:t>環境構築や</a:t>
            </a:r>
            <a:r>
              <a:rPr lang="en-US" altLang="ja-JP" sz="5400" dirty="0"/>
              <a:t>Python</a:t>
            </a:r>
            <a:r>
              <a:rPr lang="ja-JP" altLang="en-JP" sz="5400"/>
              <a:t>の</a:t>
            </a:r>
            <a:r>
              <a:rPr lang="ja-JP" altLang="en-US" sz="5400"/>
              <a:t>立ち位置</a:t>
            </a:r>
            <a:endParaRPr lang="en-JP" sz="5400" dirty="0"/>
          </a:p>
        </p:txBody>
      </p:sp>
      <p:sp>
        <p:nvSpPr>
          <p:cNvPr id="3" name="Subtitle 2">
            <a:extLst>
              <a:ext uri="{FF2B5EF4-FFF2-40B4-BE49-F238E27FC236}">
                <a16:creationId xmlns:a16="http://schemas.microsoft.com/office/drawing/2014/main" id="{382B40AC-2F46-A34B-991B-0FD23AD1D86B}"/>
              </a:ext>
            </a:extLst>
          </p:cNvPr>
          <p:cNvSpPr>
            <a:spLocks noGrp="1"/>
          </p:cNvSpPr>
          <p:nvPr>
            <p:ph type="subTitle" idx="1"/>
          </p:nvPr>
        </p:nvSpPr>
        <p:spPr/>
        <p:txBody>
          <a:bodyPr/>
          <a:lstStyle/>
          <a:p>
            <a:r>
              <a:rPr lang="en-JP" dirty="0"/>
              <a:t>Python Beginners Okinawa #28</a:t>
            </a:r>
            <a:endParaRPr lang="en-US" altLang="ja-JP" dirty="0"/>
          </a:p>
        </p:txBody>
      </p:sp>
      <p:sp>
        <p:nvSpPr>
          <p:cNvPr id="4" name="TextBox 3">
            <a:extLst>
              <a:ext uri="{FF2B5EF4-FFF2-40B4-BE49-F238E27FC236}">
                <a16:creationId xmlns:a16="http://schemas.microsoft.com/office/drawing/2014/main" id="{4710E9E5-4A6F-8247-AC91-74D60AA47BEC}"/>
              </a:ext>
            </a:extLst>
          </p:cNvPr>
          <p:cNvSpPr txBox="1"/>
          <p:nvPr/>
        </p:nvSpPr>
        <p:spPr>
          <a:xfrm>
            <a:off x="9084365" y="6251712"/>
            <a:ext cx="2954655" cy="369332"/>
          </a:xfrm>
          <a:prstGeom prst="rect">
            <a:avLst/>
          </a:prstGeom>
          <a:noFill/>
        </p:spPr>
        <p:txBody>
          <a:bodyPr wrap="none" rtlCol="0">
            <a:spAutoFit/>
          </a:bodyPr>
          <a:lstStyle/>
          <a:p>
            <a:r>
              <a:rPr lang="en-US" altLang="ja-JP" dirty="0"/>
              <a:t>※</a:t>
            </a:r>
            <a:r>
              <a:rPr lang="ja-JP" altLang="en-US"/>
              <a:t>ほぼ去年の焼き直しです</a:t>
            </a:r>
            <a:endParaRPr lang="en-JP" dirty="0"/>
          </a:p>
        </p:txBody>
      </p:sp>
    </p:spTree>
    <p:extLst>
      <p:ext uri="{BB962C8B-B14F-4D97-AF65-F5344CB8AC3E}">
        <p14:creationId xmlns:p14="http://schemas.microsoft.com/office/powerpoint/2010/main" val="33716347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0D8F84-0BFB-DF4E-9137-59418626EE28}"/>
              </a:ext>
            </a:extLst>
          </p:cNvPr>
          <p:cNvSpPr>
            <a:spLocks noGrp="1"/>
          </p:cNvSpPr>
          <p:nvPr>
            <p:ph type="title"/>
          </p:nvPr>
        </p:nvSpPr>
        <p:spPr/>
        <p:txBody>
          <a:bodyPr/>
          <a:lstStyle/>
          <a:p>
            <a:r>
              <a:rPr lang="en-JP" dirty="0"/>
              <a:t>Web</a:t>
            </a:r>
            <a:r>
              <a:rPr lang="ja-JP" altLang="en-US"/>
              <a:t>アプリケーション</a:t>
            </a:r>
            <a:endParaRPr lang="en-JP" dirty="0"/>
          </a:p>
        </p:txBody>
      </p:sp>
      <p:sp>
        <p:nvSpPr>
          <p:cNvPr id="4" name="TextBox 3">
            <a:extLst>
              <a:ext uri="{FF2B5EF4-FFF2-40B4-BE49-F238E27FC236}">
                <a16:creationId xmlns:a16="http://schemas.microsoft.com/office/drawing/2014/main" id="{400505EE-FF39-D94A-8A95-EA7B8C31BC3B}"/>
              </a:ext>
            </a:extLst>
          </p:cNvPr>
          <p:cNvSpPr txBox="1"/>
          <p:nvPr/>
        </p:nvSpPr>
        <p:spPr>
          <a:xfrm>
            <a:off x="1220852" y="1801051"/>
            <a:ext cx="9301656" cy="1384995"/>
          </a:xfrm>
          <a:prstGeom prst="rect">
            <a:avLst/>
          </a:prstGeom>
          <a:noFill/>
        </p:spPr>
        <p:txBody>
          <a:bodyPr wrap="square" rtlCol="0">
            <a:spAutoFit/>
          </a:bodyPr>
          <a:lstStyle/>
          <a:p>
            <a:r>
              <a:rPr lang="en-US" sz="2800" dirty="0">
                <a:hlinkClick r:id="rId2"/>
              </a:rPr>
              <a:t>https://tech-camp.in/note/technology/45702/</a:t>
            </a:r>
            <a:endParaRPr lang="en-US" sz="2800" dirty="0"/>
          </a:p>
          <a:p>
            <a:r>
              <a:rPr lang="ja-JP" altLang="en-US" sz="2800"/>
              <a:t>上記のリンクのような</a:t>
            </a:r>
            <a:r>
              <a:rPr lang="en-US" altLang="ja-JP" sz="2800" dirty="0"/>
              <a:t>Web</a:t>
            </a:r>
            <a:r>
              <a:rPr lang="ja-JP" altLang="en-US" sz="2800"/>
              <a:t>ページだとしたら、</a:t>
            </a:r>
            <a:endParaRPr lang="en-US" altLang="ja-JP" sz="2800" dirty="0"/>
          </a:p>
          <a:p>
            <a:r>
              <a:rPr lang="ja-JP" altLang="en-US" sz="2800"/>
              <a:t>大雑把に言うと</a:t>
            </a:r>
            <a:r>
              <a:rPr lang="ja" altLang="en-US" sz="2800" dirty="0"/>
              <a:t>下のような図</a:t>
            </a:r>
            <a:endParaRPr lang="en-US" altLang="ja-JP" sz="2800" dirty="0"/>
          </a:p>
        </p:txBody>
      </p:sp>
      <p:pic>
        <p:nvPicPr>
          <p:cNvPr id="6" name="Picture 5">
            <a:extLst>
              <a:ext uri="{FF2B5EF4-FFF2-40B4-BE49-F238E27FC236}">
                <a16:creationId xmlns:a16="http://schemas.microsoft.com/office/drawing/2014/main" id="{F7C16794-9EDD-E949-9F6E-806A63874892}"/>
              </a:ext>
            </a:extLst>
          </p:cNvPr>
          <p:cNvPicPr>
            <a:picLocks noChangeAspect="1"/>
          </p:cNvPicPr>
          <p:nvPr/>
        </p:nvPicPr>
        <p:blipFill>
          <a:blip r:embed="rId3"/>
          <a:stretch>
            <a:fillRect/>
          </a:stretch>
        </p:blipFill>
        <p:spPr>
          <a:xfrm>
            <a:off x="1451208" y="4041821"/>
            <a:ext cx="2698091" cy="2608385"/>
          </a:xfrm>
          <a:prstGeom prst="rect">
            <a:avLst/>
          </a:prstGeom>
        </p:spPr>
      </p:pic>
      <p:pic>
        <p:nvPicPr>
          <p:cNvPr id="7" name="Picture 6">
            <a:extLst>
              <a:ext uri="{FF2B5EF4-FFF2-40B4-BE49-F238E27FC236}">
                <a16:creationId xmlns:a16="http://schemas.microsoft.com/office/drawing/2014/main" id="{FAEEDC19-C714-1D47-94F2-DB81DF9D1785}"/>
              </a:ext>
            </a:extLst>
          </p:cNvPr>
          <p:cNvPicPr>
            <a:picLocks noChangeAspect="1"/>
          </p:cNvPicPr>
          <p:nvPr/>
        </p:nvPicPr>
        <p:blipFill>
          <a:blip r:embed="rId4"/>
          <a:stretch>
            <a:fillRect/>
          </a:stretch>
        </p:blipFill>
        <p:spPr>
          <a:xfrm>
            <a:off x="5496542" y="3548200"/>
            <a:ext cx="1716632" cy="2608978"/>
          </a:xfrm>
          <a:prstGeom prst="rect">
            <a:avLst/>
          </a:prstGeom>
        </p:spPr>
      </p:pic>
      <p:pic>
        <p:nvPicPr>
          <p:cNvPr id="8" name="Picture 7">
            <a:extLst>
              <a:ext uri="{FF2B5EF4-FFF2-40B4-BE49-F238E27FC236}">
                <a16:creationId xmlns:a16="http://schemas.microsoft.com/office/drawing/2014/main" id="{5ABFC44A-D7DC-B244-8847-31E370FA62BC}"/>
              </a:ext>
            </a:extLst>
          </p:cNvPr>
          <p:cNvPicPr>
            <a:picLocks noChangeAspect="1"/>
          </p:cNvPicPr>
          <p:nvPr/>
        </p:nvPicPr>
        <p:blipFill>
          <a:blip r:embed="rId5"/>
          <a:stretch>
            <a:fillRect/>
          </a:stretch>
        </p:blipFill>
        <p:spPr>
          <a:xfrm>
            <a:off x="8966519" y="3098749"/>
            <a:ext cx="2195778" cy="2195778"/>
          </a:xfrm>
          <a:prstGeom prst="rect">
            <a:avLst/>
          </a:prstGeom>
        </p:spPr>
      </p:pic>
      <p:sp>
        <p:nvSpPr>
          <p:cNvPr id="9" name="Right Arrow 8">
            <a:extLst>
              <a:ext uri="{FF2B5EF4-FFF2-40B4-BE49-F238E27FC236}">
                <a16:creationId xmlns:a16="http://schemas.microsoft.com/office/drawing/2014/main" id="{B97A38F4-0876-6041-9FD6-6431E23863C8}"/>
              </a:ext>
            </a:extLst>
          </p:cNvPr>
          <p:cNvSpPr/>
          <p:nvPr/>
        </p:nvSpPr>
        <p:spPr>
          <a:xfrm rot="20597476">
            <a:off x="4149299" y="4379837"/>
            <a:ext cx="1079193" cy="47285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Arrow 9">
            <a:extLst>
              <a:ext uri="{FF2B5EF4-FFF2-40B4-BE49-F238E27FC236}">
                <a16:creationId xmlns:a16="http://schemas.microsoft.com/office/drawing/2014/main" id="{1B0CF90B-C42A-3D4F-B0E2-18A1905FF0E5}"/>
              </a:ext>
            </a:extLst>
          </p:cNvPr>
          <p:cNvSpPr/>
          <p:nvPr/>
        </p:nvSpPr>
        <p:spPr>
          <a:xfrm>
            <a:off x="7562167" y="3691166"/>
            <a:ext cx="1055359" cy="45984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Left Arrow 10">
            <a:extLst>
              <a:ext uri="{FF2B5EF4-FFF2-40B4-BE49-F238E27FC236}">
                <a16:creationId xmlns:a16="http://schemas.microsoft.com/office/drawing/2014/main" id="{87F9E204-F129-704D-858F-9FCFC29B08A2}"/>
              </a:ext>
            </a:extLst>
          </p:cNvPr>
          <p:cNvSpPr/>
          <p:nvPr/>
        </p:nvSpPr>
        <p:spPr>
          <a:xfrm rot="20178243">
            <a:off x="7562167" y="4646053"/>
            <a:ext cx="1055359" cy="51000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Left Arrow 11">
            <a:extLst>
              <a:ext uri="{FF2B5EF4-FFF2-40B4-BE49-F238E27FC236}">
                <a16:creationId xmlns:a16="http://schemas.microsoft.com/office/drawing/2014/main" id="{85BDCC00-DD74-B44F-8648-8B0D7C4AD643}"/>
              </a:ext>
            </a:extLst>
          </p:cNvPr>
          <p:cNvSpPr/>
          <p:nvPr/>
        </p:nvSpPr>
        <p:spPr>
          <a:xfrm rot="20178243">
            <a:off x="4296164" y="5230367"/>
            <a:ext cx="1055359" cy="51000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3A3B3071-8A30-9E4F-B3C8-E1B80DD95189}"/>
              </a:ext>
            </a:extLst>
          </p:cNvPr>
          <p:cNvSpPr txBox="1"/>
          <p:nvPr/>
        </p:nvSpPr>
        <p:spPr>
          <a:xfrm>
            <a:off x="6893169" y="6126986"/>
            <a:ext cx="5306409" cy="707886"/>
          </a:xfrm>
          <a:prstGeom prst="rect">
            <a:avLst/>
          </a:prstGeom>
          <a:noFill/>
        </p:spPr>
        <p:txBody>
          <a:bodyPr wrap="square" rtlCol="0">
            <a:spAutoFit/>
          </a:bodyPr>
          <a:lstStyle/>
          <a:p>
            <a:r>
              <a:rPr lang="ja-JP" altLang="en-US" sz="4000" b="1"/>
              <a:t>ざっくり用語解説</a:t>
            </a:r>
            <a:endParaRPr lang="en-US" sz="4000" b="1" dirty="0"/>
          </a:p>
        </p:txBody>
      </p:sp>
    </p:spTree>
    <p:extLst>
      <p:ext uri="{BB962C8B-B14F-4D97-AF65-F5344CB8AC3E}">
        <p14:creationId xmlns:p14="http://schemas.microsoft.com/office/powerpoint/2010/main" val="8466371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E77565-C037-3146-AF74-DABB81910B2B}"/>
              </a:ext>
            </a:extLst>
          </p:cNvPr>
          <p:cNvSpPr>
            <a:spLocks noGrp="1"/>
          </p:cNvSpPr>
          <p:nvPr>
            <p:ph type="title"/>
          </p:nvPr>
        </p:nvSpPr>
        <p:spPr>
          <a:xfrm>
            <a:off x="838200" y="2766218"/>
            <a:ext cx="10515600" cy="1325563"/>
          </a:xfrm>
        </p:spPr>
        <p:txBody>
          <a:bodyPr>
            <a:normAutofit fontScale="90000"/>
          </a:bodyPr>
          <a:lstStyle/>
          <a:p>
            <a:r>
              <a:rPr lang="ja-JP" altLang="en-US"/>
              <a:t>じゃあ</a:t>
            </a:r>
            <a:r>
              <a:rPr lang="en-US" altLang="ja-JP" dirty="0"/>
              <a:t>Python</a:t>
            </a:r>
            <a:r>
              <a:rPr lang="ja-JP" altLang="en-US"/>
              <a:t>で機械学習とか</a:t>
            </a:r>
            <a:br>
              <a:rPr lang="en-US" altLang="ja-JP" dirty="0"/>
            </a:br>
            <a:r>
              <a:rPr lang="en-US" altLang="ja-JP" dirty="0"/>
              <a:t>Web</a:t>
            </a:r>
            <a:r>
              <a:rPr lang="ja-JP" altLang="en-US"/>
              <a:t>アプリケーションはどうやって作る？</a:t>
            </a:r>
            <a:endParaRPr lang="en-JP" dirty="0"/>
          </a:p>
        </p:txBody>
      </p:sp>
    </p:spTree>
    <p:extLst>
      <p:ext uri="{BB962C8B-B14F-4D97-AF65-F5344CB8AC3E}">
        <p14:creationId xmlns:p14="http://schemas.microsoft.com/office/powerpoint/2010/main" val="24858151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E77565-C037-3146-AF74-DABB81910B2B}"/>
              </a:ext>
            </a:extLst>
          </p:cNvPr>
          <p:cNvSpPr>
            <a:spLocks noGrp="1"/>
          </p:cNvSpPr>
          <p:nvPr>
            <p:ph type="title"/>
          </p:nvPr>
        </p:nvSpPr>
        <p:spPr>
          <a:xfrm>
            <a:off x="838200" y="2766218"/>
            <a:ext cx="10515600" cy="1325563"/>
          </a:xfrm>
        </p:spPr>
        <p:txBody>
          <a:bodyPr>
            <a:normAutofit/>
          </a:bodyPr>
          <a:lstStyle/>
          <a:p>
            <a:pPr algn="ctr"/>
            <a:r>
              <a:rPr lang="ja-JP" altLang="en-US"/>
              <a:t>自分の力で一から作る！</a:t>
            </a:r>
            <a:endParaRPr lang="en-JP" dirty="0"/>
          </a:p>
        </p:txBody>
      </p:sp>
    </p:spTree>
    <p:extLst>
      <p:ext uri="{BB962C8B-B14F-4D97-AF65-F5344CB8AC3E}">
        <p14:creationId xmlns:p14="http://schemas.microsoft.com/office/powerpoint/2010/main" val="42162574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06EAB0D-0E42-1649-9B04-C89FA21D1B80}"/>
              </a:ext>
            </a:extLst>
          </p:cNvPr>
          <p:cNvPicPr>
            <a:picLocks noChangeAspect="1"/>
          </p:cNvPicPr>
          <p:nvPr/>
        </p:nvPicPr>
        <p:blipFill>
          <a:blip r:embed="rId2"/>
          <a:stretch>
            <a:fillRect/>
          </a:stretch>
        </p:blipFill>
        <p:spPr>
          <a:xfrm>
            <a:off x="1399209" y="787055"/>
            <a:ext cx="9393582" cy="5283890"/>
          </a:xfrm>
          <a:prstGeom prst="rect">
            <a:avLst/>
          </a:prstGeom>
        </p:spPr>
      </p:pic>
    </p:spTree>
    <p:extLst>
      <p:ext uri="{BB962C8B-B14F-4D97-AF65-F5344CB8AC3E}">
        <p14:creationId xmlns:p14="http://schemas.microsoft.com/office/powerpoint/2010/main" val="38683025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0E8E58-1750-2D4F-83CB-4760E4142E59}"/>
              </a:ext>
            </a:extLst>
          </p:cNvPr>
          <p:cNvSpPr>
            <a:spLocks noGrp="1"/>
          </p:cNvSpPr>
          <p:nvPr>
            <p:ph type="title"/>
          </p:nvPr>
        </p:nvSpPr>
        <p:spPr>
          <a:xfrm>
            <a:off x="838200" y="2766218"/>
            <a:ext cx="10515600" cy="1325563"/>
          </a:xfrm>
        </p:spPr>
        <p:txBody>
          <a:bodyPr>
            <a:normAutofit/>
          </a:bodyPr>
          <a:lstStyle/>
          <a:p>
            <a:pPr algn="ctr"/>
            <a:r>
              <a:rPr lang="ja-JP" altLang="en-US"/>
              <a:t>巨人の肩に乗る</a:t>
            </a:r>
            <a:br>
              <a:rPr lang="en-US" altLang="ja-JP" dirty="0"/>
            </a:br>
            <a:r>
              <a:rPr lang="ja-JP" altLang="en-US" sz="3200"/>
              <a:t>（先人が作ったライブラリなどを使う）</a:t>
            </a:r>
            <a:endParaRPr lang="en-JP" dirty="0"/>
          </a:p>
        </p:txBody>
      </p:sp>
    </p:spTree>
    <p:extLst>
      <p:ext uri="{BB962C8B-B14F-4D97-AF65-F5344CB8AC3E}">
        <p14:creationId xmlns:p14="http://schemas.microsoft.com/office/powerpoint/2010/main" val="13617119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115A3B-28C5-8140-8463-20F1C9E6F545}"/>
              </a:ext>
            </a:extLst>
          </p:cNvPr>
          <p:cNvSpPr>
            <a:spLocks noGrp="1"/>
          </p:cNvSpPr>
          <p:nvPr>
            <p:ph type="title"/>
          </p:nvPr>
        </p:nvSpPr>
        <p:spPr/>
        <p:txBody>
          <a:bodyPr/>
          <a:lstStyle/>
          <a:p>
            <a:r>
              <a:rPr lang="ja-JP" altLang="en-US"/>
              <a:t>ライブラリやフレームワークを使う</a:t>
            </a:r>
            <a:endParaRPr lang="en-JP" dirty="0"/>
          </a:p>
        </p:txBody>
      </p:sp>
      <p:sp>
        <p:nvSpPr>
          <p:cNvPr id="3" name="Content Placeholder 2">
            <a:extLst>
              <a:ext uri="{FF2B5EF4-FFF2-40B4-BE49-F238E27FC236}">
                <a16:creationId xmlns:a16="http://schemas.microsoft.com/office/drawing/2014/main" id="{DD32A0C6-DB50-ED48-B5AE-6CBA68306156}"/>
              </a:ext>
            </a:extLst>
          </p:cNvPr>
          <p:cNvSpPr>
            <a:spLocks noGrp="1"/>
          </p:cNvSpPr>
          <p:nvPr>
            <p:ph idx="1"/>
          </p:nvPr>
        </p:nvSpPr>
        <p:spPr/>
        <p:txBody>
          <a:bodyPr/>
          <a:lstStyle/>
          <a:p>
            <a:pPr>
              <a:lnSpc>
                <a:spcPct val="150000"/>
              </a:lnSpc>
            </a:pPr>
            <a:r>
              <a:rPr lang="en-JP" dirty="0"/>
              <a:t>Python</a:t>
            </a:r>
            <a:r>
              <a:rPr lang="ja-JP" altLang="en-US"/>
              <a:t>には</a:t>
            </a:r>
            <a:r>
              <a:rPr lang="ja-JP" altLang="en-US" b="1">
                <a:solidFill>
                  <a:srgbClr val="FF0000"/>
                </a:solidFill>
              </a:rPr>
              <a:t>ライブラリ</a:t>
            </a:r>
            <a:r>
              <a:rPr lang="ja-JP" altLang="en-US"/>
              <a:t>や</a:t>
            </a:r>
            <a:r>
              <a:rPr lang="ja-JP" altLang="en-JP" b="1">
                <a:solidFill>
                  <a:srgbClr val="FF0000"/>
                </a:solidFill>
              </a:rPr>
              <a:t>フレームワーク</a:t>
            </a:r>
            <a:r>
              <a:rPr lang="ja-JP" altLang="en-US"/>
              <a:t>が大量にある</a:t>
            </a:r>
            <a:endParaRPr lang="en-US" altLang="ja-JP" dirty="0"/>
          </a:p>
          <a:p>
            <a:pPr>
              <a:lnSpc>
                <a:spcPct val="150000"/>
              </a:lnSpc>
            </a:pPr>
            <a:r>
              <a:rPr lang="ja-JP" altLang="en-US"/>
              <a:t>自分のやりたいことが実現できるものがきっとある</a:t>
            </a:r>
            <a:endParaRPr lang="en-US" altLang="ja-JP" dirty="0"/>
          </a:p>
          <a:p>
            <a:pPr>
              <a:lnSpc>
                <a:spcPct val="150000"/>
              </a:lnSpc>
            </a:pPr>
            <a:r>
              <a:rPr lang="ja-JP" altLang="en-US"/>
              <a:t>道具を</a:t>
            </a:r>
            <a:r>
              <a:rPr lang="ja-JP" altLang="en-US" b="1">
                <a:solidFill>
                  <a:srgbClr val="FF0000"/>
                </a:solidFill>
              </a:rPr>
              <a:t>うまく使えると早く開発が進む</a:t>
            </a:r>
            <a:endParaRPr lang="en-US" altLang="ja-JP" b="1" dirty="0">
              <a:solidFill>
                <a:srgbClr val="FF0000"/>
              </a:solidFill>
            </a:endParaRPr>
          </a:p>
          <a:p>
            <a:pPr>
              <a:lnSpc>
                <a:spcPct val="150000"/>
              </a:lnSpc>
            </a:pPr>
            <a:r>
              <a:rPr lang="ja-JP" altLang="en-US"/>
              <a:t>道具を作る側もいる</a:t>
            </a:r>
            <a:endParaRPr lang="en-JP" dirty="0"/>
          </a:p>
        </p:txBody>
      </p:sp>
    </p:spTree>
    <p:extLst>
      <p:ext uri="{BB962C8B-B14F-4D97-AF65-F5344CB8AC3E}">
        <p14:creationId xmlns:p14="http://schemas.microsoft.com/office/powerpoint/2010/main" val="36976804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4C2D7A-B3CF-204B-9FD5-F81F68B04939}"/>
              </a:ext>
            </a:extLst>
          </p:cNvPr>
          <p:cNvSpPr>
            <a:spLocks noGrp="1"/>
          </p:cNvSpPr>
          <p:nvPr>
            <p:ph type="title"/>
          </p:nvPr>
        </p:nvSpPr>
        <p:spPr/>
        <p:txBody>
          <a:bodyPr/>
          <a:lstStyle/>
          <a:p>
            <a:r>
              <a:rPr lang="ja-JP" altLang="en-US"/>
              <a:t>ライブラリ、フレームワーク</a:t>
            </a:r>
            <a:endParaRPr lang="en-JP" dirty="0"/>
          </a:p>
        </p:txBody>
      </p:sp>
      <p:sp>
        <p:nvSpPr>
          <p:cNvPr id="5" name="TextBox 4">
            <a:extLst>
              <a:ext uri="{FF2B5EF4-FFF2-40B4-BE49-F238E27FC236}">
                <a16:creationId xmlns:a16="http://schemas.microsoft.com/office/drawing/2014/main" id="{85BE8B64-C570-DA4E-8D4D-E9057FCE2DD8}"/>
              </a:ext>
            </a:extLst>
          </p:cNvPr>
          <p:cNvSpPr txBox="1"/>
          <p:nvPr/>
        </p:nvSpPr>
        <p:spPr>
          <a:xfrm>
            <a:off x="6893169" y="6126986"/>
            <a:ext cx="5306409" cy="707886"/>
          </a:xfrm>
          <a:prstGeom prst="rect">
            <a:avLst/>
          </a:prstGeom>
          <a:noFill/>
        </p:spPr>
        <p:txBody>
          <a:bodyPr wrap="square" rtlCol="0">
            <a:spAutoFit/>
          </a:bodyPr>
          <a:lstStyle/>
          <a:p>
            <a:r>
              <a:rPr lang="ja-JP" altLang="en-US" sz="4000" b="1"/>
              <a:t>ざっくり用語解説</a:t>
            </a:r>
            <a:endParaRPr lang="en-US" sz="4000" b="1" dirty="0"/>
          </a:p>
        </p:txBody>
      </p:sp>
      <p:sp>
        <p:nvSpPr>
          <p:cNvPr id="6" name="TextBox 5">
            <a:extLst>
              <a:ext uri="{FF2B5EF4-FFF2-40B4-BE49-F238E27FC236}">
                <a16:creationId xmlns:a16="http://schemas.microsoft.com/office/drawing/2014/main" id="{F7713E84-B07B-D544-9B4A-84BA3AF15569}"/>
              </a:ext>
            </a:extLst>
          </p:cNvPr>
          <p:cNvSpPr txBox="1"/>
          <p:nvPr/>
        </p:nvSpPr>
        <p:spPr>
          <a:xfrm>
            <a:off x="838200" y="1512395"/>
            <a:ext cx="5293398" cy="523220"/>
          </a:xfrm>
          <a:prstGeom prst="rect">
            <a:avLst/>
          </a:prstGeom>
          <a:noFill/>
        </p:spPr>
        <p:txBody>
          <a:bodyPr wrap="square" rtlCol="0">
            <a:spAutoFit/>
          </a:bodyPr>
          <a:lstStyle/>
          <a:p>
            <a:r>
              <a:rPr lang="ja-JP" altLang="en-US" sz="2800"/>
              <a:t>イメージ：他の人が作った道具</a:t>
            </a:r>
            <a:endParaRPr lang="en-US" altLang="ja-JP" sz="2800" dirty="0"/>
          </a:p>
        </p:txBody>
      </p:sp>
      <p:pic>
        <p:nvPicPr>
          <p:cNvPr id="7" name="Picture 6">
            <a:extLst>
              <a:ext uri="{FF2B5EF4-FFF2-40B4-BE49-F238E27FC236}">
                <a16:creationId xmlns:a16="http://schemas.microsoft.com/office/drawing/2014/main" id="{957BAAA0-0F5E-BE4B-85A6-11B88B3E6BA4}"/>
              </a:ext>
            </a:extLst>
          </p:cNvPr>
          <p:cNvPicPr>
            <a:picLocks noChangeAspect="1"/>
          </p:cNvPicPr>
          <p:nvPr/>
        </p:nvPicPr>
        <p:blipFill>
          <a:blip r:embed="rId2"/>
          <a:stretch>
            <a:fillRect/>
          </a:stretch>
        </p:blipFill>
        <p:spPr>
          <a:xfrm>
            <a:off x="1630003" y="2445026"/>
            <a:ext cx="1911215" cy="1911215"/>
          </a:xfrm>
          <a:prstGeom prst="rect">
            <a:avLst/>
          </a:prstGeom>
        </p:spPr>
      </p:pic>
      <p:pic>
        <p:nvPicPr>
          <p:cNvPr id="8" name="Picture 7">
            <a:extLst>
              <a:ext uri="{FF2B5EF4-FFF2-40B4-BE49-F238E27FC236}">
                <a16:creationId xmlns:a16="http://schemas.microsoft.com/office/drawing/2014/main" id="{1309AD96-2417-1444-B081-E75E909CFDD4}"/>
              </a:ext>
            </a:extLst>
          </p:cNvPr>
          <p:cNvPicPr>
            <a:picLocks noChangeAspect="1"/>
          </p:cNvPicPr>
          <p:nvPr/>
        </p:nvPicPr>
        <p:blipFill>
          <a:blip r:embed="rId3"/>
          <a:stretch>
            <a:fillRect/>
          </a:stretch>
        </p:blipFill>
        <p:spPr>
          <a:xfrm>
            <a:off x="3104796" y="3545788"/>
            <a:ext cx="1911215" cy="1911215"/>
          </a:xfrm>
          <a:prstGeom prst="rect">
            <a:avLst/>
          </a:prstGeom>
        </p:spPr>
      </p:pic>
      <p:sp>
        <p:nvSpPr>
          <p:cNvPr id="9" name="TextBox 8">
            <a:extLst>
              <a:ext uri="{FF2B5EF4-FFF2-40B4-BE49-F238E27FC236}">
                <a16:creationId xmlns:a16="http://schemas.microsoft.com/office/drawing/2014/main" id="{C86EE515-B7E4-BF40-8681-2A3BA7305A26}"/>
              </a:ext>
            </a:extLst>
          </p:cNvPr>
          <p:cNvSpPr txBox="1"/>
          <p:nvPr/>
        </p:nvSpPr>
        <p:spPr>
          <a:xfrm>
            <a:off x="727184" y="4711035"/>
            <a:ext cx="1664324" cy="523220"/>
          </a:xfrm>
          <a:prstGeom prst="rect">
            <a:avLst/>
          </a:prstGeom>
          <a:noFill/>
        </p:spPr>
        <p:txBody>
          <a:bodyPr wrap="square" rtlCol="0">
            <a:spAutoFit/>
          </a:bodyPr>
          <a:lstStyle/>
          <a:p>
            <a:r>
              <a:rPr lang="ja-JP" altLang="en-US" sz="2800"/>
              <a:t>ハンマー</a:t>
            </a:r>
            <a:endParaRPr lang="en-US" altLang="ja-JP" sz="2800" dirty="0"/>
          </a:p>
        </p:txBody>
      </p:sp>
      <p:sp>
        <p:nvSpPr>
          <p:cNvPr id="10" name="TextBox 9">
            <a:extLst>
              <a:ext uri="{FF2B5EF4-FFF2-40B4-BE49-F238E27FC236}">
                <a16:creationId xmlns:a16="http://schemas.microsoft.com/office/drawing/2014/main" id="{45AAE7CD-9C55-6F4A-BD77-EA7854F62059}"/>
              </a:ext>
            </a:extLst>
          </p:cNvPr>
          <p:cNvSpPr txBox="1"/>
          <p:nvPr/>
        </p:nvSpPr>
        <p:spPr>
          <a:xfrm>
            <a:off x="6514250" y="5388749"/>
            <a:ext cx="797169" cy="539950"/>
          </a:xfrm>
          <a:prstGeom prst="rect">
            <a:avLst/>
          </a:prstGeom>
          <a:noFill/>
        </p:spPr>
        <p:txBody>
          <a:bodyPr wrap="square" rtlCol="0">
            <a:spAutoFit/>
          </a:bodyPr>
          <a:lstStyle/>
          <a:p>
            <a:r>
              <a:rPr lang="ja-JP" altLang="en-US" sz="2800"/>
              <a:t>釘</a:t>
            </a:r>
            <a:endParaRPr lang="en-US" altLang="ja-JP" sz="2800" dirty="0"/>
          </a:p>
        </p:txBody>
      </p:sp>
      <p:pic>
        <p:nvPicPr>
          <p:cNvPr id="11" name="Picture 10">
            <a:extLst>
              <a:ext uri="{FF2B5EF4-FFF2-40B4-BE49-F238E27FC236}">
                <a16:creationId xmlns:a16="http://schemas.microsoft.com/office/drawing/2014/main" id="{AD4A8DCD-98A2-934D-9595-05D3A3D4010C}"/>
              </a:ext>
            </a:extLst>
          </p:cNvPr>
          <p:cNvPicPr>
            <a:picLocks noChangeAspect="1"/>
          </p:cNvPicPr>
          <p:nvPr/>
        </p:nvPicPr>
        <p:blipFill>
          <a:blip r:embed="rId4"/>
          <a:stretch>
            <a:fillRect/>
          </a:stretch>
        </p:blipFill>
        <p:spPr>
          <a:xfrm>
            <a:off x="6096000" y="3679481"/>
            <a:ext cx="1422400" cy="1422400"/>
          </a:xfrm>
          <a:prstGeom prst="rect">
            <a:avLst/>
          </a:prstGeom>
        </p:spPr>
      </p:pic>
      <p:pic>
        <p:nvPicPr>
          <p:cNvPr id="12" name="Picture 11">
            <a:extLst>
              <a:ext uri="{FF2B5EF4-FFF2-40B4-BE49-F238E27FC236}">
                <a16:creationId xmlns:a16="http://schemas.microsoft.com/office/drawing/2014/main" id="{56F4DC94-B541-5E43-8F5A-8BB34BCEF5BA}"/>
              </a:ext>
            </a:extLst>
          </p:cNvPr>
          <p:cNvPicPr>
            <a:picLocks noChangeAspect="1"/>
          </p:cNvPicPr>
          <p:nvPr/>
        </p:nvPicPr>
        <p:blipFill>
          <a:blip r:embed="rId5"/>
          <a:stretch>
            <a:fillRect/>
          </a:stretch>
        </p:blipFill>
        <p:spPr>
          <a:xfrm>
            <a:off x="8231486" y="2546694"/>
            <a:ext cx="3398135" cy="2555187"/>
          </a:xfrm>
          <a:prstGeom prst="rect">
            <a:avLst/>
          </a:prstGeom>
        </p:spPr>
      </p:pic>
      <p:sp>
        <p:nvSpPr>
          <p:cNvPr id="13" name="TextBox 12">
            <a:extLst>
              <a:ext uri="{FF2B5EF4-FFF2-40B4-BE49-F238E27FC236}">
                <a16:creationId xmlns:a16="http://schemas.microsoft.com/office/drawing/2014/main" id="{AB128229-6831-5A4F-96FF-7E14D0D1190C}"/>
              </a:ext>
            </a:extLst>
          </p:cNvPr>
          <p:cNvSpPr txBox="1"/>
          <p:nvPr/>
        </p:nvSpPr>
        <p:spPr>
          <a:xfrm>
            <a:off x="9504678" y="5388749"/>
            <a:ext cx="851750" cy="523220"/>
          </a:xfrm>
          <a:prstGeom prst="rect">
            <a:avLst/>
          </a:prstGeom>
          <a:noFill/>
        </p:spPr>
        <p:txBody>
          <a:bodyPr wrap="square" rtlCol="0">
            <a:spAutoFit/>
          </a:bodyPr>
          <a:lstStyle/>
          <a:p>
            <a:r>
              <a:rPr lang="ja-JP" altLang="en-US" sz="2800"/>
              <a:t>板</a:t>
            </a:r>
            <a:endParaRPr lang="en-US" altLang="ja-JP" sz="2800" dirty="0"/>
          </a:p>
        </p:txBody>
      </p:sp>
      <p:sp>
        <p:nvSpPr>
          <p:cNvPr id="15" name="TextBox 14">
            <a:extLst>
              <a:ext uri="{FF2B5EF4-FFF2-40B4-BE49-F238E27FC236}">
                <a16:creationId xmlns:a16="http://schemas.microsoft.com/office/drawing/2014/main" id="{08E731F6-92B1-BC45-89A8-6B1F17FABE99}"/>
              </a:ext>
            </a:extLst>
          </p:cNvPr>
          <p:cNvSpPr txBox="1"/>
          <p:nvPr/>
        </p:nvSpPr>
        <p:spPr>
          <a:xfrm>
            <a:off x="4430174" y="2250632"/>
            <a:ext cx="2881245" cy="523220"/>
          </a:xfrm>
          <a:prstGeom prst="rect">
            <a:avLst/>
          </a:prstGeom>
          <a:noFill/>
        </p:spPr>
        <p:txBody>
          <a:bodyPr wrap="square" rtlCol="0">
            <a:spAutoFit/>
          </a:bodyPr>
          <a:lstStyle/>
          <a:p>
            <a:r>
              <a:rPr lang="ja-JP" altLang="en-US" sz="2800" b="1"/>
              <a:t>小屋を作りたい</a:t>
            </a:r>
            <a:endParaRPr lang="en-US" altLang="ja-JP" sz="2800" b="1" dirty="0"/>
          </a:p>
        </p:txBody>
      </p:sp>
    </p:spTree>
    <p:extLst>
      <p:ext uri="{BB962C8B-B14F-4D97-AF65-F5344CB8AC3E}">
        <p14:creationId xmlns:p14="http://schemas.microsoft.com/office/powerpoint/2010/main" val="18499622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8F7BD1-C533-E242-8191-07863A0A4029}"/>
              </a:ext>
            </a:extLst>
          </p:cNvPr>
          <p:cNvSpPr>
            <a:spLocks noGrp="1"/>
          </p:cNvSpPr>
          <p:nvPr>
            <p:ph type="title"/>
          </p:nvPr>
        </p:nvSpPr>
        <p:spPr/>
        <p:txBody>
          <a:bodyPr/>
          <a:lstStyle/>
          <a:p>
            <a:r>
              <a:rPr lang="ja-JP" altLang="en-US"/>
              <a:t>ライブラリ、フレームワーク</a:t>
            </a:r>
            <a:endParaRPr lang="en-JP" dirty="0"/>
          </a:p>
        </p:txBody>
      </p:sp>
      <p:sp>
        <p:nvSpPr>
          <p:cNvPr id="5" name="TextBox 4">
            <a:extLst>
              <a:ext uri="{FF2B5EF4-FFF2-40B4-BE49-F238E27FC236}">
                <a16:creationId xmlns:a16="http://schemas.microsoft.com/office/drawing/2014/main" id="{09FCF6BD-9413-CF4C-9D79-BEE7C44C0817}"/>
              </a:ext>
            </a:extLst>
          </p:cNvPr>
          <p:cNvSpPr txBox="1"/>
          <p:nvPr/>
        </p:nvSpPr>
        <p:spPr>
          <a:xfrm>
            <a:off x="6893169" y="6126986"/>
            <a:ext cx="5306409" cy="707886"/>
          </a:xfrm>
          <a:prstGeom prst="rect">
            <a:avLst/>
          </a:prstGeom>
          <a:noFill/>
        </p:spPr>
        <p:txBody>
          <a:bodyPr wrap="square" rtlCol="0">
            <a:spAutoFit/>
          </a:bodyPr>
          <a:lstStyle/>
          <a:p>
            <a:r>
              <a:rPr lang="ja-JP" altLang="en-US" sz="4000" b="1"/>
              <a:t>ざっくり用語解説</a:t>
            </a:r>
            <a:endParaRPr lang="en-US" sz="4000" b="1" dirty="0"/>
          </a:p>
        </p:txBody>
      </p:sp>
      <p:sp>
        <p:nvSpPr>
          <p:cNvPr id="6" name="TextBox 5">
            <a:extLst>
              <a:ext uri="{FF2B5EF4-FFF2-40B4-BE49-F238E27FC236}">
                <a16:creationId xmlns:a16="http://schemas.microsoft.com/office/drawing/2014/main" id="{E00ED2CB-55E2-5A49-A064-487C55FC90DC}"/>
              </a:ext>
            </a:extLst>
          </p:cNvPr>
          <p:cNvSpPr txBox="1"/>
          <p:nvPr/>
        </p:nvSpPr>
        <p:spPr>
          <a:xfrm>
            <a:off x="932638" y="4954873"/>
            <a:ext cx="1068542" cy="523220"/>
          </a:xfrm>
          <a:prstGeom prst="rect">
            <a:avLst/>
          </a:prstGeom>
          <a:noFill/>
        </p:spPr>
        <p:txBody>
          <a:bodyPr wrap="square" rtlCol="0">
            <a:spAutoFit/>
          </a:bodyPr>
          <a:lstStyle/>
          <a:p>
            <a:r>
              <a:rPr lang="ja-JP" altLang="en-US" sz="2800"/>
              <a:t>計算</a:t>
            </a:r>
            <a:endParaRPr lang="en-US" altLang="ja-JP" sz="2800" dirty="0"/>
          </a:p>
        </p:txBody>
      </p:sp>
      <p:sp>
        <p:nvSpPr>
          <p:cNvPr id="7" name="TextBox 6">
            <a:extLst>
              <a:ext uri="{FF2B5EF4-FFF2-40B4-BE49-F238E27FC236}">
                <a16:creationId xmlns:a16="http://schemas.microsoft.com/office/drawing/2014/main" id="{FC208360-7DF8-1F43-81AD-7861F7B57D51}"/>
              </a:ext>
            </a:extLst>
          </p:cNvPr>
          <p:cNvSpPr txBox="1"/>
          <p:nvPr/>
        </p:nvSpPr>
        <p:spPr>
          <a:xfrm>
            <a:off x="6061006" y="4534892"/>
            <a:ext cx="1664324" cy="523220"/>
          </a:xfrm>
          <a:prstGeom prst="rect">
            <a:avLst/>
          </a:prstGeom>
          <a:noFill/>
        </p:spPr>
        <p:txBody>
          <a:bodyPr wrap="square" rtlCol="0">
            <a:spAutoFit/>
          </a:bodyPr>
          <a:lstStyle/>
          <a:p>
            <a:r>
              <a:rPr lang="ja-JP" altLang="en-US" sz="2800"/>
              <a:t>必要な型</a:t>
            </a:r>
            <a:endParaRPr lang="en-US" altLang="ja-JP" sz="2800" dirty="0"/>
          </a:p>
        </p:txBody>
      </p:sp>
      <p:sp>
        <p:nvSpPr>
          <p:cNvPr id="8" name="TextBox 7">
            <a:extLst>
              <a:ext uri="{FF2B5EF4-FFF2-40B4-BE49-F238E27FC236}">
                <a16:creationId xmlns:a16="http://schemas.microsoft.com/office/drawing/2014/main" id="{710C1561-CC0E-9B43-8176-54BF0BA51A74}"/>
              </a:ext>
            </a:extLst>
          </p:cNvPr>
          <p:cNvSpPr txBox="1"/>
          <p:nvPr/>
        </p:nvSpPr>
        <p:spPr>
          <a:xfrm>
            <a:off x="9469818" y="4443661"/>
            <a:ext cx="921470" cy="523220"/>
          </a:xfrm>
          <a:prstGeom prst="rect">
            <a:avLst/>
          </a:prstGeom>
          <a:noFill/>
        </p:spPr>
        <p:txBody>
          <a:bodyPr wrap="square" rtlCol="0">
            <a:spAutoFit/>
          </a:bodyPr>
          <a:lstStyle/>
          <a:p>
            <a:r>
              <a:rPr lang="ja-JP" altLang="en-US" sz="2800"/>
              <a:t>基盤</a:t>
            </a:r>
            <a:endParaRPr lang="en-US" altLang="ja-JP" sz="2800" dirty="0"/>
          </a:p>
        </p:txBody>
      </p:sp>
      <p:pic>
        <p:nvPicPr>
          <p:cNvPr id="9" name="Picture 8">
            <a:extLst>
              <a:ext uri="{FF2B5EF4-FFF2-40B4-BE49-F238E27FC236}">
                <a16:creationId xmlns:a16="http://schemas.microsoft.com/office/drawing/2014/main" id="{232A052C-5772-5A4D-8C74-8476D9391365}"/>
              </a:ext>
            </a:extLst>
          </p:cNvPr>
          <p:cNvPicPr>
            <a:picLocks noChangeAspect="1"/>
          </p:cNvPicPr>
          <p:nvPr/>
        </p:nvPicPr>
        <p:blipFill>
          <a:blip r:embed="rId2"/>
          <a:stretch>
            <a:fillRect/>
          </a:stretch>
        </p:blipFill>
        <p:spPr>
          <a:xfrm>
            <a:off x="932638" y="2000663"/>
            <a:ext cx="3810000" cy="1504950"/>
          </a:xfrm>
          <a:prstGeom prst="rect">
            <a:avLst/>
          </a:prstGeom>
        </p:spPr>
      </p:pic>
      <p:pic>
        <p:nvPicPr>
          <p:cNvPr id="10" name="Picture 9">
            <a:extLst>
              <a:ext uri="{FF2B5EF4-FFF2-40B4-BE49-F238E27FC236}">
                <a16:creationId xmlns:a16="http://schemas.microsoft.com/office/drawing/2014/main" id="{443C4313-FDC4-904D-A1FA-FD04AFC37D7B}"/>
              </a:ext>
            </a:extLst>
          </p:cNvPr>
          <p:cNvPicPr>
            <a:picLocks noChangeAspect="1"/>
          </p:cNvPicPr>
          <p:nvPr/>
        </p:nvPicPr>
        <p:blipFill>
          <a:blip r:embed="rId3"/>
          <a:stretch>
            <a:fillRect/>
          </a:stretch>
        </p:blipFill>
        <p:spPr>
          <a:xfrm>
            <a:off x="1510080" y="3628356"/>
            <a:ext cx="3810000" cy="1279987"/>
          </a:xfrm>
          <a:prstGeom prst="rect">
            <a:avLst/>
          </a:prstGeom>
        </p:spPr>
      </p:pic>
      <p:pic>
        <p:nvPicPr>
          <p:cNvPr id="11" name="Picture 10">
            <a:extLst>
              <a:ext uri="{FF2B5EF4-FFF2-40B4-BE49-F238E27FC236}">
                <a16:creationId xmlns:a16="http://schemas.microsoft.com/office/drawing/2014/main" id="{693E3B41-790D-7D4D-BA9E-384EAD16A927}"/>
              </a:ext>
            </a:extLst>
          </p:cNvPr>
          <p:cNvPicPr>
            <a:picLocks noChangeAspect="1"/>
          </p:cNvPicPr>
          <p:nvPr/>
        </p:nvPicPr>
        <p:blipFill>
          <a:blip r:embed="rId4"/>
          <a:stretch>
            <a:fillRect/>
          </a:stretch>
        </p:blipFill>
        <p:spPr>
          <a:xfrm>
            <a:off x="7954949" y="2561393"/>
            <a:ext cx="3951208" cy="1546239"/>
          </a:xfrm>
          <a:prstGeom prst="rect">
            <a:avLst/>
          </a:prstGeom>
        </p:spPr>
      </p:pic>
      <p:sp>
        <p:nvSpPr>
          <p:cNvPr id="12" name="TextBox 11">
            <a:extLst>
              <a:ext uri="{FF2B5EF4-FFF2-40B4-BE49-F238E27FC236}">
                <a16:creationId xmlns:a16="http://schemas.microsoft.com/office/drawing/2014/main" id="{D2E4252B-490E-E64A-B785-D1909C74D46D}"/>
              </a:ext>
            </a:extLst>
          </p:cNvPr>
          <p:cNvSpPr txBox="1"/>
          <p:nvPr/>
        </p:nvSpPr>
        <p:spPr>
          <a:xfrm>
            <a:off x="6105044" y="3602250"/>
            <a:ext cx="1576249" cy="954107"/>
          </a:xfrm>
          <a:prstGeom prst="rect">
            <a:avLst/>
          </a:prstGeom>
          <a:noFill/>
        </p:spPr>
        <p:txBody>
          <a:bodyPr wrap="square" rtlCol="0">
            <a:spAutoFit/>
          </a:bodyPr>
          <a:lstStyle/>
          <a:p>
            <a:r>
              <a:rPr lang="en-US" altLang="ja-JP" sz="2800" dirty="0"/>
              <a:t>json</a:t>
            </a:r>
          </a:p>
          <a:p>
            <a:r>
              <a:rPr lang="en-US" altLang="ja-JP" sz="2800" dirty="0"/>
              <a:t>datetime</a:t>
            </a:r>
          </a:p>
        </p:txBody>
      </p:sp>
    </p:spTree>
    <p:extLst>
      <p:ext uri="{BB962C8B-B14F-4D97-AF65-F5344CB8AC3E}">
        <p14:creationId xmlns:p14="http://schemas.microsoft.com/office/powerpoint/2010/main" val="38483960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9FF528E-61BD-0549-BA36-FDA616C32CCF}"/>
              </a:ext>
            </a:extLst>
          </p:cNvPr>
          <p:cNvSpPr>
            <a:spLocks noGrp="1"/>
          </p:cNvSpPr>
          <p:nvPr>
            <p:ph idx="1"/>
          </p:nvPr>
        </p:nvSpPr>
        <p:spPr/>
        <p:txBody>
          <a:bodyPr/>
          <a:lstStyle/>
          <a:p>
            <a:r>
              <a:rPr lang="ja-JP" altLang="en-US"/>
              <a:t>環境はライブラリやフレームワークを入れる箱</a:t>
            </a:r>
            <a:endParaRPr lang="en-JP" dirty="0"/>
          </a:p>
        </p:txBody>
      </p:sp>
      <p:sp>
        <p:nvSpPr>
          <p:cNvPr id="4" name="Title 1">
            <a:extLst>
              <a:ext uri="{FF2B5EF4-FFF2-40B4-BE49-F238E27FC236}">
                <a16:creationId xmlns:a16="http://schemas.microsoft.com/office/drawing/2014/main" id="{3014204E-1D83-5845-8C11-41B5D3AB9C7D}"/>
              </a:ext>
            </a:extLst>
          </p:cNvPr>
          <p:cNvSpPr>
            <a:spLocks noGrp="1"/>
          </p:cNvSpPr>
          <p:nvPr>
            <p:ph type="title"/>
          </p:nvPr>
        </p:nvSpPr>
        <p:spPr>
          <a:xfrm>
            <a:off x="838200" y="365125"/>
            <a:ext cx="10515600" cy="1325563"/>
          </a:xfrm>
        </p:spPr>
        <p:txBody>
          <a:bodyPr/>
          <a:lstStyle/>
          <a:p>
            <a:r>
              <a:rPr lang="ja-JP" altLang="en-US"/>
              <a:t>環境構築とは</a:t>
            </a:r>
            <a:endParaRPr lang="en-JP" dirty="0"/>
          </a:p>
        </p:txBody>
      </p:sp>
      <p:sp>
        <p:nvSpPr>
          <p:cNvPr id="5" name="TextBox 4">
            <a:extLst>
              <a:ext uri="{FF2B5EF4-FFF2-40B4-BE49-F238E27FC236}">
                <a16:creationId xmlns:a16="http://schemas.microsoft.com/office/drawing/2014/main" id="{02F4740B-AB68-874E-B563-730EE787DF9B}"/>
              </a:ext>
            </a:extLst>
          </p:cNvPr>
          <p:cNvSpPr txBox="1"/>
          <p:nvPr/>
        </p:nvSpPr>
        <p:spPr>
          <a:xfrm>
            <a:off x="6893169" y="6126986"/>
            <a:ext cx="5306409" cy="707886"/>
          </a:xfrm>
          <a:prstGeom prst="rect">
            <a:avLst/>
          </a:prstGeom>
          <a:noFill/>
        </p:spPr>
        <p:txBody>
          <a:bodyPr wrap="square" rtlCol="0">
            <a:spAutoFit/>
          </a:bodyPr>
          <a:lstStyle/>
          <a:p>
            <a:r>
              <a:rPr lang="ja-JP" altLang="en-US" sz="4000" b="1"/>
              <a:t>ざっくり用語解説</a:t>
            </a:r>
            <a:endParaRPr lang="en-US" sz="4000" b="1" dirty="0"/>
          </a:p>
        </p:txBody>
      </p:sp>
      <p:sp>
        <p:nvSpPr>
          <p:cNvPr id="6" name="TextBox 5">
            <a:extLst>
              <a:ext uri="{FF2B5EF4-FFF2-40B4-BE49-F238E27FC236}">
                <a16:creationId xmlns:a16="http://schemas.microsoft.com/office/drawing/2014/main" id="{D9D63809-FD67-D148-AE18-AB33FE4F3FC0}"/>
              </a:ext>
            </a:extLst>
          </p:cNvPr>
          <p:cNvSpPr txBox="1"/>
          <p:nvPr/>
        </p:nvSpPr>
        <p:spPr>
          <a:xfrm>
            <a:off x="2285884" y="5613891"/>
            <a:ext cx="2567470" cy="523220"/>
          </a:xfrm>
          <a:prstGeom prst="rect">
            <a:avLst/>
          </a:prstGeom>
          <a:noFill/>
        </p:spPr>
        <p:txBody>
          <a:bodyPr wrap="square" rtlCol="0">
            <a:spAutoFit/>
          </a:bodyPr>
          <a:lstStyle/>
          <a:p>
            <a:r>
              <a:rPr lang="en-US" altLang="ja-JP" sz="2800" dirty="0"/>
              <a:t>Anaconda3</a:t>
            </a:r>
            <a:endParaRPr lang="en-US" sz="2800" dirty="0"/>
          </a:p>
        </p:txBody>
      </p:sp>
      <p:sp>
        <p:nvSpPr>
          <p:cNvPr id="7" name="TextBox 6">
            <a:extLst>
              <a:ext uri="{FF2B5EF4-FFF2-40B4-BE49-F238E27FC236}">
                <a16:creationId xmlns:a16="http://schemas.microsoft.com/office/drawing/2014/main" id="{470FEA09-4D32-2C4F-AF94-B3E0DEAC4487}"/>
              </a:ext>
            </a:extLst>
          </p:cNvPr>
          <p:cNvSpPr txBox="1"/>
          <p:nvPr/>
        </p:nvSpPr>
        <p:spPr>
          <a:xfrm>
            <a:off x="7549545" y="5613891"/>
            <a:ext cx="2567470" cy="523220"/>
          </a:xfrm>
          <a:prstGeom prst="rect">
            <a:avLst/>
          </a:prstGeom>
          <a:noFill/>
        </p:spPr>
        <p:txBody>
          <a:bodyPr wrap="square" rtlCol="0">
            <a:spAutoFit/>
          </a:bodyPr>
          <a:lstStyle/>
          <a:p>
            <a:r>
              <a:rPr lang="en-US" altLang="ja-JP" sz="2800" dirty="0" err="1"/>
              <a:t>pyenv</a:t>
            </a:r>
            <a:r>
              <a:rPr lang="en-US" altLang="ja-JP" sz="2800" dirty="0"/>
              <a:t> </a:t>
            </a:r>
            <a:r>
              <a:rPr lang="en-US" altLang="ja-JP" sz="2800" dirty="0" err="1"/>
              <a:t>venv</a:t>
            </a:r>
            <a:endParaRPr lang="en-US" sz="2800" dirty="0"/>
          </a:p>
        </p:txBody>
      </p:sp>
      <p:pic>
        <p:nvPicPr>
          <p:cNvPr id="8" name="Picture 7">
            <a:extLst>
              <a:ext uri="{FF2B5EF4-FFF2-40B4-BE49-F238E27FC236}">
                <a16:creationId xmlns:a16="http://schemas.microsoft.com/office/drawing/2014/main" id="{7AF28AC3-1ADF-1240-9C94-1E1C325BFE4F}"/>
              </a:ext>
            </a:extLst>
          </p:cNvPr>
          <p:cNvPicPr>
            <a:picLocks noChangeAspect="1"/>
          </p:cNvPicPr>
          <p:nvPr/>
        </p:nvPicPr>
        <p:blipFill>
          <a:blip r:embed="rId2"/>
          <a:stretch>
            <a:fillRect/>
          </a:stretch>
        </p:blipFill>
        <p:spPr>
          <a:xfrm>
            <a:off x="1617785" y="2228327"/>
            <a:ext cx="3524065" cy="3524065"/>
          </a:xfrm>
          <a:prstGeom prst="rect">
            <a:avLst/>
          </a:prstGeom>
        </p:spPr>
      </p:pic>
      <p:pic>
        <p:nvPicPr>
          <p:cNvPr id="9" name="Picture 8">
            <a:extLst>
              <a:ext uri="{FF2B5EF4-FFF2-40B4-BE49-F238E27FC236}">
                <a16:creationId xmlns:a16="http://schemas.microsoft.com/office/drawing/2014/main" id="{0E6096F4-2251-0248-8B66-882BEEBB4078}"/>
              </a:ext>
            </a:extLst>
          </p:cNvPr>
          <p:cNvPicPr>
            <a:picLocks noChangeAspect="1"/>
          </p:cNvPicPr>
          <p:nvPr/>
        </p:nvPicPr>
        <p:blipFill>
          <a:blip r:embed="rId3"/>
          <a:stretch>
            <a:fillRect/>
          </a:stretch>
        </p:blipFill>
        <p:spPr>
          <a:xfrm>
            <a:off x="6230947" y="2343049"/>
            <a:ext cx="4711031" cy="3354254"/>
          </a:xfrm>
          <a:prstGeom prst="rect">
            <a:avLst/>
          </a:prstGeom>
        </p:spPr>
      </p:pic>
    </p:spTree>
    <p:extLst>
      <p:ext uri="{BB962C8B-B14F-4D97-AF65-F5344CB8AC3E}">
        <p14:creationId xmlns:p14="http://schemas.microsoft.com/office/powerpoint/2010/main" val="8232205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9FF528E-61BD-0549-BA36-FDA616C32CCF}"/>
              </a:ext>
            </a:extLst>
          </p:cNvPr>
          <p:cNvSpPr>
            <a:spLocks noGrp="1"/>
          </p:cNvSpPr>
          <p:nvPr>
            <p:ph idx="1"/>
          </p:nvPr>
        </p:nvSpPr>
        <p:spPr/>
        <p:txBody>
          <a:bodyPr/>
          <a:lstStyle/>
          <a:p>
            <a:r>
              <a:rPr lang="ja-JP" altLang="en-US"/>
              <a:t>環境はライブラリやフレームワークを入れる箱</a:t>
            </a:r>
            <a:endParaRPr lang="en-JP" dirty="0"/>
          </a:p>
        </p:txBody>
      </p:sp>
      <p:sp>
        <p:nvSpPr>
          <p:cNvPr id="4" name="Title 1">
            <a:extLst>
              <a:ext uri="{FF2B5EF4-FFF2-40B4-BE49-F238E27FC236}">
                <a16:creationId xmlns:a16="http://schemas.microsoft.com/office/drawing/2014/main" id="{3014204E-1D83-5845-8C11-41B5D3AB9C7D}"/>
              </a:ext>
            </a:extLst>
          </p:cNvPr>
          <p:cNvSpPr>
            <a:spLocks noGrp="1"/>
          </p:cNvSpPr>
          <p:nvPr>
            <p:ph type="title"/>
          </p:nvPr>
        </p:nvSpPr>
        <p:spPr>
          <a:xfrm>
            <a:off x="838200" y="365125"/>
            <a:ext cx="10515600" cy="1325563"/>
          </a:xfrm>
        </p:spPr>
        <p:txBody>
          <a:bodyPr/>
          <a:lstStyle/>
          <a:p>
            <a:r>
              <a:rPr lang="ja-JP" altLang="en-US"/>
              <a:t>環境構築とは</a:t>
            </a:r>
            <a:endParaRPr lang="en-JP" dirty="0"/>
          </a:p>
        </p:txBody>
      </p:sp>
      <p:sp>
        <p:nvSpPr>
          <p:cNvPr id="5" name="TextBox 4">
            <a:extLst>
              <a:ext uri="{FF2B5EF4-FFF2-40B4-BE49-F238E27FC236}">
                <a16:creationId xmlns:a16="http://schemas.microsoft.com/office/drawing/2014/main" id="{02F4740B-AB68-874E-B563-730EE787DF9B}"/>
              </a:ext>
            </a:extLst>
          </p:cNvPr>
          <p:cNvSpPr txBox="1"/>
          <p:nvPr/>
        </p:nvSpPr>
        <p:spPr>
          <a:xfrm>
            <a:off x="6893169" y="6126986"/>
            <a:ext cx="5306409" cy="707886"/>
          </a:xfrm>
          <a:prstGeom prst="rect">
            <a:avLst/>
          </a:prstGeom>
          <a:noFill/>
        </p:spPr>
        <p:txBody>
          <a:bodyPr wrap="square" rtlCol="0">
            <a:spAutoFit/>
          </a:bodyPr>
          <a:lstStyle/>
          <a:p>
            <a:r>
              <a:rPr lang="ja-JP" altLang="en-US" sz="4000" b="1"/>
              <a:t>ざっくり用語解説</a:t>
            </a:r>
            <a:endParaRPr lang="en-US" sz="4000" b="1" dirty="0"/>
          </a:p>
        </p:txBody>
      </p:sp>
      <p:sp>
        <p:nvSpPr>
          <p:cNvPr id="10" name="TextBox 9">
            <a:extLst>
              <a:ext uri="{FF2B5EF4-FFF2-40B4-BE49-F238E27FC236}">
                <a16:creationId xmlns:a16="http://schemas.microsoft.com/office/drawing/2014/main" id="{05174835-4D2E-8444-81D2-F8CC2BAEF786}"/>
              </a:ext>
            </a:extLst>
          </p:cNvPr>
          <p:cNvSpPr txBox="1"/>
          <p:nvPr/>
        </p:nvSpPr>
        <p:spPr>
          <a:xfrm>
            <a:off x="1153452" y="3241378"/>
            <a:ext cx="2567470" cy="523220"/>
          </a:xfrm>
          <a:prstGeom prst="rect">
            <a:avLst/>
          </a:prstGeom>
          <a:noFill/>
        </p:spPr>
        <p:txBody>
          <a:bodyPr wrap="square" rtlCol="0">
            <a:spAutoFit/>
          </a:bodyPr>
          <a:lstStyle/>
          <a:p>
            <a:r>
              <a:rPr lang="en-US" altLang="ja-JP" sz="2800" dirty="0"/>
              <a:t>Anaconda3</a:t>
            </a:r>
            <a:endParaRPr lang="en-US" sz="2800" dirty="0"/>
          </a:p>
        </p:txBody>
      </p:sp>
      <p:sp>
        <p:nvSpPr>
          <p:cNvPr id="11" name="TextBox 10">
            <a:extLst>
              <a:ext uri="{FF2B5EF4-FFF2-40B4-BE49-F238E27FC236}">
                <a16:creationId xmlns:a16="http://schemas.microsoft.com/office/drawing/2014/main" id="{777AFBCB-9580-094E-ADDE-41C45EFF368E}"/>
              </a:ext>
            </a:extLst>
          </p:cNvPr>
          <p:cNvSpPr txBox="1"/>
          <p:nvPr/>
        </p:nvSpPr>
        <p:spPr>
          <a:xfrm>
            <a:off x="6672524" y="3248987"/>
            <a:ext cx="1802305" cy="523220"/>
          </a:xfrm>
          <a:prstGeom prst="rect">
            <a:avLst/>
          </a:prstGeom>
          <a:noFill/>
        </p:spPr>
        <p:txBody>
          <a:bodyPr wrap="square" rtlCol="0">
            <a:spAutoFit/>
          </a:bodyPr>
          <a:lstStyle/>
          <a:p>
            <a:r>
              <a:rPr lang="en-US" altLang="ja-JP" sz="2800" dirty="0" err="1"/>
              <a:t>pyenv</a:t>
            </a:r>
            <a:r>
              <a:rPr lang="en-US" altLang="ja-JP" sz="2800" dirty="0"/>
              <a:t> </a:t>
            </a:r>
            <a:r>
              <a:rPr lang="en-US" altLang="ja-JP" sz="2800" dirty="0" err="1"/>
              <a:t>venv</a:t>
            </a:r>
            <a:endParaRPr lang="en-US" sz="2800" dirty="0"/>
          </a:p>
        </p:txBody>
      </p:sp>
      <p:pic>
        <p:nvPicPr>
          <p:cNvPr id="12" name="Picture 11">
            <a:extLst>
              <a:ext uri="{FF2B5EF4-FFF2-40B4-BE49-F238E27FC236}">
                <a16:creationId xmlns:a16="http://schemas.microsoft.com/office/drawing/2014/main" id="{D522148F-5C8C-A84A-ACB4-6BCB3E4715EB}"/>
              </a:ext>
            </a:extLst>
          </p:cNvPr>
          <p:cNvPicPr>
            <a:picLocks noChangeAspect="1"/>
          </p:cNvPicPr>
          <p:nvPr/>
        </p:nvPicPr>
        <p:blipFill>
          <a:blip r:embed="rId2"/>
          <a:stretch>
            <a:fillRect/>
          </a:stretch>
        </p:blipFill>
        <p:spPr>
          <a:xfrm>
            <a:off x="3636607" y="2512653"/>
            <a:ext cx="2039815" cy="2039815"/>
          </a:xfrm>
          <a:prstGeom prst="rect">
            <a:avLst/>
          </a:prstGeom>
        </p:spPr>
      </p:pic>
      <p:pic>
        <p:nvPicPr>
          <p:cNvPr id="13" name="Picture 12">
            <a:extLst>
              <a:ext uri="{FF2B5EF4-FFF2-40B4-BE49-F238E27FC236}">
                <a16:creationId xmlns:a16="http://schemas.microsoft.com/office/drawing/2014/main" id="{C9CFE378-41F8-F34F-B119-55A0217343A6}"/>
              </a:ext>
            </a:extLst>
          </p:cNvPr>
          <p:cNvPicPr>
            <a:picLocks noChangeAspect="1"/>
          </p:cNvPicPr>
          <p:nvPr/>
        </p:nvPicPr>
        <p:blipFill>
          <a:blip r:embed="rId3"/>
          <a:stretch>
            <a:fillRect/>
          </a:stretch>
        </p:blipFill>
        <p:spPr>
          <a:xfrm>
            <a:off x="8549490" y="2505994"/>
            <a:ext cx="2800545" cy="1993988"/>
          </a:xfrm>
          <a:prstGeom prst="rect">
            <a:avLst/>
          </a:prstGeom>
        </p:spPr>
      </p:pic>
      <p:sp>
        <p:nvSpPr>
          <p:cNvPr id="15" name="TextBox 14">
            <a:extLst>
              <a:ext uri="{FF2B5EF4-FFF2-40B4-BE49-F238E27FC236}">
                <a16:creationId xmlns:a16="http://schemas.microsoft.com/office/drawing/2014/main" id="{5AB9BD55-47AF-934E-A159-F4CB34954DCF}"/>
              </a:ext>
            </a:extLst>
          </p:cNvPr>
          <p:cNvSpPr txBox="1"/>
          <p:nvPr/>
        </p:nvSpPr>
        <p:spPr>
          <a:xfrm>
            <a:off x="370013" y="3998360"/>
            <a:ext cx="5454317" cy="1892698"/>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ja-JP" altLang="en-US" sz="2000">
                <a:latin typeface="+mn-ea"/>
              </a:rPr>
              <a:t>最初から色々入っている</a:t>
            </a:r>
            <a:endParaRPr lang="en-US" altLang="ja-JP" sz="2000" dirty="0">
              <a:latin typeface="+mn-ea"/>
            </a:endParaRPr>
          </a:p>
          <a:p>
            <a:pPr marL="342900" indent="-342900">
              <a:lnSpc>
                <a:spcPct val="150000"/>
              </a:lnSpc>
              <a:buFont typeface="Arial" panose="020B0604020202020204" pitchFamily="34" charset="0"/>
              <a:buChar char="•"/>
            </a:pPr>
            <a:r>
              <a:rPr lang="ja-JP" altLang="en-US" sz="2000">
                <a:latin typeface="+mn-ea"/>
              </a:rPr>
              <a:t>他のフレームワークも勝手にインストールされたりする</a:t>
            </a:r>
            <a:endParaRPr lang="en-US" altLang="ja-JP" sz="2000" dirty="0">
              <a:latin typeface="+mn-ea"/>
            </a:endParaRPr>
          </a:p>
          <a:p>
            <a:pPr marL="342900" indent="-342900">
              <a:lnSpc>
                <a:spcPct val="150000"/>
              </a:lnSpc>
              <a:buFont typeface="Arial" panose="020B0604020202020204" pitchFamily="34" charset="0"/>
              <a:buChar char="•"/>
            </a:pPr>
            <a:r>
              <a:rPr lang="en-US" sz="2000" dirty="0">
                <a:latin typeface="+mn-ea"/>
              </a:rPr>
              <a:t>Windows </a:t>
            </a:r>
            <a:r>
              <a:rPr lang="ja-JP" altLang="en-US" sz="2000">
                <a:latin typeface="+mn-ea"/>
              </a:rPr>
              <a:t>側の</a:t>
            </a:r>
            <a:r>
              <a:rPr lang="en-US" altLang="ja-JP" sz="2000" dirty="0">
                <a:latin typeface="+mn-ea"/>
              </a:rPr>
              <a:t>GUI </a:t>
            </a:r>
            <a:r>
              <a:rPr lang="ja-JP" altLang="en-US" sz="2000">
                <a:latin typeface="+mn-ea"/>
              </a:rPr>
              <a:t>でも動く</a:t>
            </a:r>
            <a:endParaRPr lang="en-US" sz="2000" dirty="0">
              <a:latin typeface="+mn-ea"/>
            </a:endParaRPr>
          </a:p>
        </p:txBody>
      </p:sp>
      <p:sp>
        <p:nvSpPr>
          <p:cNvPr id="16" name="TextBox 15">
            <a:extLst>
              <a:ext uri="{FF2B5EF4-FFF2-40B4-BE49-F238E27FC236}">
                <a16:creationId xmlns:a16="http://schemas.microsoft.com/office/drawing/2014/main" id="{46BCB3E1-6E67-BA42-BA36-741B354BD161}"/>
              </a:ext>
            </a:extLst>
          </p:cNvPr>
          <p:cNvSpPr txBox="1"/>
          <p:nvPr/>
        </p:nvSpPr>
        <p:spPr>
          <a:xfrm>
            <a:off x="6269653" y="3937966"/>
            <a:ext cx="4862173" cy="1433149"/>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ja-JP" altLang="en-US" sz="2000"/>
              <a:t>シンプル</a:t>
            </a:r>
            <a:endParaRPr lang="en-US" altLang="ja-JP" sz="2000" dirty="0"/>
          </a:p>
          <a:p>
            <a:pPr marL="342900" indent="-342900">
              <a:lnSpc>
                <a:spcPct val="150000"/>
              </a:lnSpc>
              <a:buFont typeface="Arial" panose="020B0604020202020204" pitchFamily="34" charset="0"/>
              <a:buChar char="•"/>
            </a:pPr>
            <a:r>
              <a:rPr lang="ja-JP" altLang="en-US" sz="2000"/>
              <a:t>必要なフレームワークは自分で入れる</a:t>
            </a:r>
            <a:endParaRPr lang="en-US" altLang="ja-JP" sz="2000" dirty="0"/>
          </a:p>
          <a:p>
            <a:pPr marL="342900" indent="-342900">
              <a:lnSpc>
                <a:spcPct val="150000"/>
              </a:lnSpc>
              <a:buFont typeface="Arial" panose="020B0604020202020204" pitchFamily="34" charset="0"/>
              <a:buChar char="•"/>
            </a:pPr>
            <a:r>
              <a:rPr lang="en-US" altLang="ja-JP" sz="2000" dirty="0"/>
              <a:t>CUI</a:t>
            </a:r>
            <a:r>
              <a:rPr lang="ja-JP" altLang="en-US" sz="2000"/>
              <a:t>での動作</a:t>
            </a:r>
            <a:endParaRPr lang="en-US" altLang="ja-JP" sz="2000" dirty="0"/>
          </a:p>
        </p:txBody>
      </p:sp>
    </p:spTree>
    <p:extLst>
      <p:ext uri="{BB962C8B-B14F-4D97-AF65-F5344CB8AC3E}">
        <p14:creationId xmlns:p14="http://schemas.microsoft.com/office/powerpoint/2010/main" val="1429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435B6-5973-5648-9070-8380827BD429}"/>
              </a:ext>
            </a:extLst>
          </p:cNvPr>
          <p:cNvSpPr>
            <a:spLocks noGrp="1"/>
          </p:cNvSpPr>
          <p:nvPr>
            <p:ph type="title"/>
          </p:nvPr>
        </p:nvSpPr>
        <p:spPr/>
        <p:txBody>
          <a:bodyPr/>
          <a:lstStyle/>
          <a:p>
            <a:r>
              <a:rPr lang="ja-JP" altLang="en-US"/>
              <a:t>自己紹介</a:t>
            </a:r>
            <a:endParaRPr lang="en-JP" dirty="0"/>
          </a:p>
        </p:txBody>
      </p:sp>
      <p:sp>
        <p:nvSpPr>
          <p:cNvPr id="7" name="Content Placeholder 6">
            <a:extLst>
              <a:ext uri="{FF2B5EF4-FFF2-40B4-BE49-F238E27FC236}">
                <a16:creationId xmlns:a16="http://schemas.microsoft.com/office/drawing/2014/main" id="{8F105DA5-596C-E04C-B5FC-44579328C5DD}"/>
              </a:ext>
            </a:extLst>
          </p:cNvPr>
          <p:cNvSpPr>
            <a:spLocks noGrp="1"/>
          </p:cNvSpPr>
          <p:nvPr>
            <p:ph idx="1"/>
          </p:nvPr>
        </p:nvSpPr>
        <p:spPr/>
        <p:txBody>
          <a:bodyPr>
            <a:normAutofit/>
          </a:bodyPr>
          <a:lstStyle/>
          <a:p>
            <a:r>
              <a:rPr lang="ja-JP" altLang="en-US"/>
              <a:t>名前：大城</a:t>
            </a:r>
            <a:r>
              <a:rPr lang="en-US" altLang="ja-JP" dirty="0"/>
              <a:t> </a:t>
            </a:r>
            <a:r>
              <a:rPr lang="ja-JP" altLang="en-US"/>
              <a:t>昂希（オオシロコウキ）</a:t>
            </a:r>
            <a:endParaRPr lang="en-US" altLang="ja-JP" dirty="0"/>
          </a:p>
          <a:p>
            <a:endParaRPr lang="en-US" altLang="ja-JP" dirty="0"/>
          </a:p>
          <a:p>
            <a:r>
              <a:rPr lang="ja-JP" altLang="en-US"/>
              <a:t>所属：琉球大学</a:t>
            </a:r>
            <a:r>
              <a:rPr lang="en-US" altLang="ja-JP" dirty="0"/>
              <a:t> </a:t>
            </a:r>
            <a:r>
              <a:rPr lang="ja-JP" altLang="en-US"/>
              <a:t>知能情報コース</a:t>
            </a:r>
            <a:r>
              <a:rPr lang="en-US" altLang="ja-JP" dirty="0"/>
              <a:t> 4</a:t>
            </a:r>
            <a:r>
              <a:rPr lang="ja-JP" altLang="en-US"/>
              <a:t>年次</a:t>
            </a:r>
            <a:endParaRPr lang="en-US" altLang="ja-JP" dirty="0"/>
          </a:p>
          <a:p>
            <a:endParaRPr lang="en-US" altLang="ja-JP" dirty="0"/>
          </a:p>
          <a:p>
            <a:r>
              <a:rPr lang="ja-JP" altLang="en-US"/>
              <a:t>好きなもの：</a:t>
            </a:r>
            <a:endParaRPr lang="en-US" altLang="ja-JP" dirty="0"/>
          </a:p>
          <a:p>
            <a:pPr lvl="1"/>
            <a:r>
              <a:rPr lang="ja-JP" altLang="en-US"/>
              <a:t>酸っぱいもの・辛いもの・フルーツ</a:t>
            </a:r>
            <a:endParaRPr lang="en-US" altLang="ja-JP" dirty="0"/>
          </a:p>
          <a:p>
            <a:pPr lvl="1"/>
            <a:r>
              <a:rPr lang="ja-JP" altLang="en-US"/>
              <a:t>レーシングゲーム</a:t>
            </a:r>
            <a:endParaRPr lang="en-US" altLang="ja-JP" dirty="0"/>
          </a:p>
          <a:p>
            <a:pPr lvl="1"/>
            <a:r>
              <a:rPr lang="ja-JP" altLang="en-US"/>
              <a:t>読書</a:t>
            </a:r>
            <a:endParaRPr lang="en-US" altLang="ja-JP" dirty="0"/>
          </a:p>
        </p:txBody>
      </p:sp>
      <p:pic>
        <p:nvPicPr>
          <p:cNvPr id="9" name="Picture 8">
            <a:extLst>
              <a:ext uri="{FF2B5EF4-FFF2-40B4-BE49-F238E27FC236}">
                <a16:creationId xmlns:a16="http://schemas.microsoft.com/office/drawing/2014/main" id="{E78B7DBB-96BC-2D4D-A858-12C166435F56}"/>
              </a:ext>
            </a:extLst>
          </p:cNvPr>
          <p:cNvPicPr>
            <a:picLocks noChangeAspect="1"/>
          </p:cNvPicPr>
          <p:nvPr/>
        </p:nvPicPr>
        <p:blipFill>
          <a:blip r:embed="rId2"/>
          <a:stretch>
            <a:fillRect/>
          </a:stretch>
        </p:blipFill>
        <p:spPr>
          <a:xfrm>
            <a:off x="7616686" y="1383609"/>
            <a:ext cx="4090781" cy="4090781"/>
          </a:xfrm>
          <a:prstGeom prst="rect">
            <a:avLst/>
          </a:prstGeom>
        </p:spPr>
      </p:pic>
      <p:sp>
        <p:nvSpPr>
          <p:cNvPr id="11" name="TextBox 10">
            <a:extLst>
              <a:ext uri="{FF2B5EF4-FFF2-40B4-BE49-F238E27FC236}">
                <a16:creationId xmlns:a16="http://schemas.microsoft.com/office/drawing/2014/main" id="{D698665B-1E76-F744-9BF3-6670A9EA1CBE}"/>
              </a:ext>
            </a:extLst>
          </p:cNvPr>
          <p:cNvSpPr txBox="1"/>
          <p:nvPr/>
        </p:nvSpPr>
        <p:spPr>
          <a:xfrm>
            <a:off x="1981102" y="2288321"/>
            <a:ext cx="1356205" cy="369332"/>
          </a:xfrm>
          <a:prstGeom prst="rect">
            <a:avLst/>
          </a:prstGeom>
          <a:noFill/>
        </p:spPr>
        <p:txBody>
          <a:bodyPr wrap="none" rtlCol="0">
            <a:spAutoFit/>
          </a:bodyPr>
          <a:lstStyle/>
          <a:p>
            <a:r>
              <a:rPr lang="en-JP" dirty="0"/>
              <a:t>@kagarin_ie</a:t>
            </a:r>
          </a:p>
        </p:txBody>
      </p:sp>
      <p:pic>
        <p:nvPicPr>
          <p:cNvPr id="12" name="Picture 11">
            <a:extLst>
              <a:ext uri="{FF2B5EF4-FFF2-40B4-BE49-F238E27FC236}">
                <a16:creationId xmlns:a16="http://schemas.microsoft.com/office/drawing/2014/main" id="{6C1660FC-CE54-364A-B130-64A08C6A535A}"/>
              </a:ext>
            </a:extLst>
          </p:cNvPr>
          <p:cNvPicPr>
            <a:picLocks noChangeAspect="1"/>
          </p:cNvPicPr>
          <p:nvPr/>
        </p:nvPicPr>
        <p:blipFill>
          <a:blip r:embed="rId3"/>
          <a:stretch>
            <a:fillRect/>
          </a:stretch>
        </p:blipFill>
        <p:spPr>
          <a:xfrm>
            <a:off x="1557034" y="2236306"/>
            <a:ext cx="473362" cy="473362"/>
          </a:xfrm>
          <a:prstGeom prst="rect">
            <a:avLst/>
          </a:prstGeom>
          <a:blipFill dpi="0" rotWithShape="1">
            <a:blip r:embed="rId4"/>
            <a:srcRect/>
            <a:tile tx="0" ty="0" sx="100000" sy="100000" flip="none" algn="tl"/>
          </a:blipFill>
        </p:spPr>
      </p:pic>
    </p:spTree>
    <p:extLst>
      <p:ext uri="{BB962C8B-B14F-4D97-AF65-F5344CB8AC3E}">
        <p14:creationId xmlns:p14="http://schemas.microsoft.com/office/powerpoint/2010/main" val="30807224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32A7AD-F626-244C-997C-97F9B40462FB}"/>
              </a:ext>
            </a:extLst>
          </p:cNvPr>
          <p:cNvSpPr>
            <a:spLocks noGrp="1"/>
          </p:cNvSpPr>
          <p:nvPr>
            <p:ph type="title"/>
          </p:nvPr>
        </p:nvSpPr>
        <p:spPr/>
        <p:txBody>
          <a:bodyPr/>
          <a:lstStyle/>
          <a:p>
            <a:r>
              <a:rPr lang="ja-JP" altLang="en-US"/>
              <a:t>周辺知識</a:t>
            </a:r>
            <a:endParaRPr lang="en-JP" dirty="0"/>
          </a:p>
        </p:txBody>
      </p:sp>
      <p:sp>
        <p:nvSpPr>
          <p:cNvPr id="3" name="Content Placeholder 2">
            <a:extLst>
              <a:ext uri="{FF2B5EF4-FFF2-40B4-BE49-F238E27FC236}">
                <a16:creationId xmlns:a16="http://schemas.microsoft.com/office/drawing/2014/main" id="{831FF47A-F628-E442-97CD-9148F5A549CC}"/>
              </a:ext>
            </a:extLst>
          </p:cNvPr>
          <p:cNvSpPr>
            <a:spLocks noGrp="1"/>
          </p:cNvSpPr>
          <p:nvPr>
            <p:ph idx="1"/>
          </p:nvPr>
        </p:nvSpPr>
        <p:spPr>
          <a:xfrm>
            <a:off x="838200" y="1825625"/>
            <a:ext cx="10515600" cy="4773958"/>
          </a:xfrm>
        </p:spPr>
        <p:txBody>
          <a:bodyPr>
            <a:normAutofit/>
          </a:bodyPr>
          <a:lstStyle/>
          <a:p>
            <a:pPr>
              <a:lnSpc>
                <a:spcPct val="150000"/>
              </a:lnSpc>
            </a:pPr>
            <a:r>
              <a:rPr lang="en-JP" dirty="0"/>
              <a:t>VCS（</a:t>
            </a:r>
            <a:r>
              <a:rPr lang="ja-JP" altLang="en-US"/>
              <a:t>バージョン管理システム）</a:t>
            </a:r>
            <a:endParaRPr lang="en-US" altLang="ja-JP" dirty="0"/>
          </a:p>
          <a:p>
            <a:pPr lvl="1">
              <a:lnSpc>
                <a:spcPct val="150000"/>
              </a:lnSpc>
            </a:pPr>
            <a:r>
              <a:rPr lang="en-US" dirty="0" err="1"/>
              <a:t>Git、Github</a:t>
            </a:r>
            <a:endParaRPr lang="en-US" dirty="0"/>
          </a:p>
          <a:p>
            <a:pPr>
              <a:lnSpc>
                <a:spcPct val="150000"/>
              </a:lnSpc>
            </a:pPr>
            <a:r>
              <a:rPr lang="en-US" dirty="0"/>
              <a:t>IDE（</a:t>
            </a:r>
            <a:r>
              <a:rPr lang="ja-JP" altLang="en-US"/>
              <a:t>統合開発環境）、ツール</a:t>
            </a:r>
            <a:endParaRPr lang="en-US" altLang="ja-JP" dirty="0"/>
          </a:p>
          <a:p>
            <a:pPr lvl="1">
              <a:lnSpc>
                <a:spcPct val="150000"/>
              </a:lnSpc>
            </a:pPr>
            <a:r>
              <a:rPr lang="en-US" altLang="ja-JP" dirty="0"/>
              <a:t>PyCharm</a:t>
            </a:r>
          </a:p>
          <a:p>
            <a:pPr lvl="1">
              <a:lnSpc>
                <a:spcPct val="150000"/>
              </a:lnSpc>
            </a:pPr>
            <a:r>
              <a:rPr lang="en-US" altLang="ja-JP" dirty="0"/>
              <a:t>Visual Studio Code</a:t>
            </a:r>
          </a:p>
          <a:p>
            <a:pPr lvl="1">
              <a:lnSpc>
                <a:spcPct val="150000"/>
              </a:lnSpc>
            </a:pPr>
            <a:r>
              <a:rPr lang="en-US" altLang="ja-JP" dirty="0"/>
              <a:t>Atom</a:t>
            </a:r>
          </a:p>
          <a:p>
            <a:pPr lvl="1">
              <a:lnSpc>
                <a:spcPct val="150000"/>
              </a:lnSpc>
            </a:pPr>
            <a:r>
              <a:rPr lang="en-US" altLang="ja-JP" dirty="0" err="1"/>
              <a:t>Jupyter</a:t>
            </a:r>
            <a:r>
              <a:rPr lang="en-US" altLang="ja-JP" dirty="0"/>
              <a:t> Notebook, </a:t>
            </a:r>
            <a:r>
              <a:rPr lang="en-US" altLang="ja-JP" dirty="0" err="1"/>
              <a:t>Jupyter</a:t>
            </a:r>
            <a:r>
              <a:rPr lang="en-US" altLang="ja-JP" dirty="0"/>
              <a:t> Lab</a:t>
            </a:r>
          </a:p>
        </p:txBody>
      </p:sp>
    </p:spTree>
    <p:extLst>
      <p:ext uri="{BB962C8B-B14F-4D97-AF65-F5344CB8AC3E}">
        <p14:creationId xmlns:p14="http://schemas.microsoft.com/office/powerpoint/2010/main" val="35727842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8158E2-C7C7-3B49-B081-0A6FB4586A4A}"/>
              </a:ext>
            </a:extLst>
          </p:cNvPr>
          <p:cNvSpPr>
            <a:spLocks noGrp="1"/>
          </p:cNvSpPr>
          <p:nvPr>
            <p:ph type="title"/>
          </p:nvPr>
        </p:nvSpPr>
        <p:spPr/>
        <p:txBody>
          <a:bodyPr/>
          <a:lstStyle/>
          <a:p>
            <a:r>
              <a:rPr lang="en-JP" dirty="0"/>
              <a:t>Git、Github</a:t>
            </a:r>
            <a:r>
              <a:rPr lang="ja-JP" altLang="en-US"/>
              <a:t>とは</a:t>
            </a:r>
            <a:endParaRPr lang="en-JP" dirty="0"/>
          </a:p>
        </p:txBody>
      </p:sp>
      <p:sp>
        <p:nvSpPr>
          <p:cNvPr id="3" name="Content Placeholder 2">
            <a:extLst>
              <a:ext uri="{FF2B5EF4-FFF2-40B4-BE49-F238E27FC236}">
                <a16:creationId xmlns:a16="http://schemas.microsoft.com/office/drawing/2014/main" id="{B608A448-6EE0-6549-A13A-63B4E258EB52}"/>
              </a:ext>
            </a:extLst>
          </p:cNvPr>
          <p:cNvSpPr>
            <a:spLocks noGrp="1"/>
          </p:cNvSpPr>
          <p:nvPr>
            <p:ph idx="1"/>
          </p:nvPr>
        </p:nvSpPr>
        <p:spPr>
          <a:xfrm>
            <a:off x="838199" y="1825625"/>
            <a:ext cx="2620617" cy="520010"/>
          </a:xfrm>
        </p:spPr>
        <p:txBody>
          <a:bodyPr>
            <a:normAutofit/>
          </a:bodyPr>
          <a:lstStyle/>
          <a:p>
            <a:pPr marL="0" indent="0">
              <a:buNone/>
            </a:pPr>
            <a:r>
              <a:rPr lang="ja-JP" altLang="en-US" b="1"/>
              <a:t>よくある光景</a:t>
            </a:r>
            <a:endParaRPr lang="en-JP" b="1" dirty="0"/>
          </a:p>
        </p:txBody>
      </p:sp>
      <p:pic>
        <p:nvPicPr>
          <p:cNvPr id="5" name="Picture 4">
            <a:extLst>
              <a:ext uri="{FF2B5EF4-FFF2-40B4-BE49-F238E27FC236}">
                <a16:creationId xmlns:a16="http://schemas.microsoft.com/office/drawing/2014/main" id="{797603F3-16FF-BA47-9919-B091283FB079}"/>
              </a:ext>
            </a:extLst>
          </p:cNvPr>
          <p:cNvPicPr>
            <a:picLocks noChangeAspect="1"/>
          </p:cNvPicPr>
          <p:nvPr/>
        </p:nvPicPr>
        <p:blipFill rotWithShape="1">
          <a:blip r:embed="rId2"/>
          <a:srcRect r="35072"/>
          <a:stretch/>
        </p:blipFill>
        <p:spPr>
          <a:xfrm>
            <a:off x="927651" y="3078291"/>
            <a:ext cx="4967443" cy="3183145"/>
          </a:xfrm>
          <a:prstGeom prst="rect">
            <a:avLst/>
          </a:prstGeom>
        </p:spPr>
      </p:pic>
      <p:sp>
        <p:nvSpPr>
          <p:cNvPr id="6" name="Content Placeholder 2">
            <a:extLst>
              <a:ext uri="{FF2B5EF4-FFF2-40B4-BE49-F238E27FC236}">
                <a16:creationId xmlns:a16="http://schemas.microsoft.com/office/drawing/2014/main" id="{9CD01791-98C6-7F48-99E4-4458FCDEA5FD}"/>
              </a:ext>
            </a:extLst>
          </p:cNvPr>
          <p:cNvSpPr txBox="1">
            <a:spLocks/>
          </p:cNvSpPr>
          <p:nvPr/>
        </p:nvSpPr>
        <p:spPr>
          <a:xfrm>
            <a:off x="3125872" y="2510173"/>
            <a:ext cx="5940255" cy="403580"/>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ja-JP" altLang="en-US"/>
              <a:t>こんな感じのファイル名や</a:t>
            </a:r>
            <a:r>
              <a:rPr lang="en-US" altLang="ja-JP" dirty="0"/>
              <a:t>USB</a:t>
            </a:r>
            <a:r>
              <a:rPr lang="ja-JP" altLang="en-US"/>
              <a:t>での管理</a:t>
            </a:r>
            <a:endParaRPr lang="en-JP" dirty="0"/>
          </a:p>
        </p:txBody>
      </p:sp>
      <p:pic>
        <p:nvPicPr>
          <p:cNvPr id="8" name="Picture 7">
            <a:extLst>
              <a:ext uri="{FF2B5EF4-FFF2-40B4-BE49-F238E27FC236}">
                <a16:creationId xmlns:a16="http://schemas.microsoft.com/office/drawing/2014/main" id="{77150CDD-2230-C940-A441-276A941056A1}"/>
              </a:ext>
            </a:extLst>
          </p:cNvPr>
          <p:cNvPicPr>
            <a:picLocks noChangeAspect="1"/>
          </p:cNvPicPr>
          <p:nvPr/>
        </p:nvPicPr>
        <p:blipFill>
          <a:blip r:embed="rId3"/>
          <a:stretch>
            <a:fillRect/>
          </a:stretch>
        </p:blipFill>
        <p:spPr>
          <a:xfrm>
            <a:off x="6508152" y="3429000"/>
            <a:ext cx="4143045" cy="2481725"/>
          </a:xfrm>
          <a:prstGeom prst="rect">
            <a:avLst/>
          </a:prstGeom>
        </p:spPr>
      </p:pic>
    </p:spTree>
    <p:extLst>
      <p:ext uri="{BB962C8B-B14F-4D97-AF65-F5344CB8AC3E}">
        <p14:creationId xmlns:p14="http://schemas.microsoft.com/office/powerpoint/2010/main" val="32164599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23B703-7651-1D47-9AB0-32442AA3ADC4}"/>
              </a:ext>
            </a:extLst>
          </p:cNvPr>
          <p:cNvSpPr>
            <a:spLocks noGrp="1"/>
          </p:cNvSpPr>
          <p:nvPr>
            <p:ph type="title"/>
          </p:nvPr>
        </p:nvSpPr>
        <p:spPr/>
        <p:txBody>
          <a:bodyPr/>
          <a:lstStyle/>
          <a:p>
            <a:r>
              <a:rPr lang="en-JP" dirty="0"/>
              <a:t>Git、Github</a:t>
            </a:r>
            <a:r>
              <a:rPr lang="ja-JP" altLang="en-US"/>
              <a:t>とは</a:t>
            </a:r>
            <a:endParaRPr lang="en-JP" dirty="0"/>
          </a:p>
        </p:txBody>
      </p:sp>
      <p:sp>
        <p:nvSpPr>
          <p:cNvPr id="6" name="TextBox 5">
            <a:extLst>
              <a:ext uri="{FF2B5EF4-FFF2-40B4-BE49-F238E27FC236}">
                <a16:creationId xmlns:a16="http://schemas.microsoft.com/office/drawing/2014/main" id="{77C172EB-CFC3-B640-A469-AF5047CA4924}"/>
              </a:ext>
            </a:extLst>
          </p:cNvPr>
          <p:cNvSpPr txBox="1"/>
          <p:nvPr/>
        </p:nvSpPr>
        <p:spPr>
          <a:xfrm>
            <a:off x="1220852" y="1640945"/>
            <a:ext cx="10578103" cy="584775"/>
          </a:xfrm>
          <a:prstGeom prst="rect">
            <a:avLst/>
          </a:prstGeom>
          <a:noFill/>
        </p:spPr>
        <p:txBody>
          <a:bodyPr wrap="square" rtlCol="0">
            <a:spAutoFit/>
          </a:bodyPr>
          <a:lstStyle/>
          <a:p>
            <a:r>
              <a:rPr lang="en-US" altLang="ja-JP" sz="3200" dirty="0"/>
              <a:t>USB</a:t>
            </a:r>
            <a:r>
              <a:rPr lang="ja-JP" altLang="en-US" sz="3200"/>
              <a:t>でソースコード管理するのはモダンではない。</a:t>
            </a:r>
            <a:endParaRPr lang="en-US" altLang="ja-JP" sz="3200" dirty="0"/>
          </a:p>
        </p:txBody>
      </p:sp>
      <p:pic>
        <p:nvPicPr>
          <p:cNvPr id="15" name="Picture 14">
            <a:extLst>
              <a:ext uri="{FF2B5EF4-FFF2-40B4-BE49-F238E27FC236}">
                <a16:creationId xmlns:a16="http://schemas.microsoft.com/office/drawing/2014/main" id="{AC677E89-8221-2B41-AC58-F66B42D36E17}"/>
              </a:ext>
            </a:extLst>
          </p:cNvPr>
          <p:cNvPicPr>
            <a:picLocks noChangeAspect="1"/>
          </p:cNvPicPr>
          <p:nvPr/>
        </p:nvPicPr>
        <p:blipFill>
          <a:blip r:embed="rId2"/>
          <a:stretch>
            <a:fillRect/>
          </a:stretch>
        </p:blipFill>
        <p:spPr>
          <a:xfrm>
            <a:off x="1220852" y="3210342"/>
            <a:ext cx="4143045" cy="2481725"/>
          </a:xfrm>
          <a:prstGeom prst="rect">
            <a:avLst/>
          </a:prstGeom>
        </p:spPr>
      </p:pic>
      <p:grpSp>
        <p:nvGrpSpPr>
          <p:cNvPr id="16" name="Group 15">
            <a:extLst>
              <a:ext uri="{FF2B5EF4-FFF2-40B4-BE49-F238E27FC236}">
                <a16:creationId xmlns:a16="http://schemas.microsoft.com/office/drawing/2014/main" id="{0BDFBFF0-6264-6641-AB02-A78EDB17EF54}"/>
              </a:ext>
            </a:extLst>
          </p:cNvPr>
          <p:cNvGrpSpPr/>
          <p:nvPr/>
        </p:nvGrpSpPr>
        <p:grpSpPr>
          <a:xfrm>
            <a:off x="815478" y="2189942"/>
            <a:ext cx="4379159" cy="4379159"/>
            <a:chOff x="815478" y="2408600"/>
            <a:chExt cx="4379159" cy="4379159"/>
          </a:xfrm>
        </p:grpSpPr>
        <p:sp>
          <p:nvSpPr>
            <p:cNvPr id="17" name="Rectangle 16">
              <a:extLst>
                <a:ext uri="{FF2B5EF4-FFF2-40B4-BE49-F238E27FC236}">
                  <a16:creationId xmlns:a16="http://schemas.microsoft.com/office/drawing/2014/main" id="{663049FF-0F47-474B-8DC2-EB823C00E3E7}"/>
                </a:ext>
              </a:extLst>
            </p:cNvPr>
            <p:cNvSpPr/>
            <p:nvPr/>
          </p:nvSpPr>
          <p:spPr>
            <a:xfrm rot="2710586">
              <a:off x="941884" y="4375441"/>
              <a:ext cx="4379159" cy="445477"/>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6665CB28-86E4-1146-8395-4FC7CB45FAC1}"/>
                </a:ext>
              </a:extLst>
            </p:cNvPr>
            <p:cNvSpPr/>
            <p:nvPr/>
          </p:nvSpPr>
          <p:spPr>
            <a:xfrm rot="18903379">
              <a:off x="815478" y="4447123"/>
              <a:ext cx="4379159" cy="445477"/>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 name="Group 18">
            <a:extLst>
              <a:ext uri="{FF2B5EF4-FFF2-40B4-BE49-F238E27FC236}">
                <a16:creationId xmlns:a16="http://schemas.microsoft.com/office/drawing/2014/main" id="{B293E2A0-74C0-1049-8348-EC3C6E64631A}"/>
              </a:ext>
            </a:extLst>
          </p:cNvPr>
          <p:cNvGrpSpPr/>
          <p:nvPr/>
        </p:nvGrpSpPr>
        <p:grpSpPr>
          <a:xfrm>
            <a:off x="6828105" y="2452695"/>
            <a:ext cx="3621081" cy="4186647"/>
            <a:chOff x="6828105" y="2671353"/>
            <a:chExt cx="3621081" cy="4186647"/>
          </a:xfrm>
        </p:grpSpPr>
        <p:grpSp>
          <p:nvGrpSpPr>
            <p:cNvPr id="20" name="Group 19">
              <a:extLst>
                <a:ext uri="{FF2B5EF4-FFF2-40B4-BE49-F238E27FC236}">
                  <a16:creationId xmlns:a16="http://schemas.microsoft.com/office/drawing/2014/main" id="{FDFC2F41-3B6B-4947-A7C3-5D219C8361CF}"/>
                </a:ext>
              </a:extLst>
            </p:cNvPr>
            <p:cNvGrpSpPr/>
            <p:nvPr/>
          </p:nvGrpSpPr>
          <p:grpSpPr>
            <a:xfrm>
              <a:off x="6828105" y="2671353"/>
              <a:ext cx="3402953" cy="3420083"/>
              <a:chOff x="6828105" y="2888138"/>
              <a:chExt cx="3402953" cy="3420083"/>
            </a:xfrm>
          </p:grpSpPr>
          <p:pic>
            <p:nvPicPr>
              <p:cNvPr id="22" name="Picture 21">
                <a:extLst>
                  <a:ext uri="{FF2B5EF4-FFF2-40B4-BE49-F238E27FC236}">
                    <a16:creationId xmlns:a16="http://schemas.microsoft.com/office/drawing/2014/main" id="{076BFA7C-5A81-D24A-BB17-E53D53E4B1D6}"/>
                  </a:ext>
                </a:extLst>
              </p:cNvPr>
              <p:cNvPicPr>
                <a:picLocks noChangeAspect="1"/>
              </p:cNvPicPr>
              <p:nvPr/>
            </p:nvPicPr>
            <p:blipFill>
              <a:blip r:embed="rId3"/>
              <a:stretch>
                <a:fillRect/>
              </a:stretch>
            </p:blipFill>
            <p:spPr>
              <a:xfrm>
                <a:off x="7026029" y="3143376"/>
                <a:ext cx="2891921" cy="2891921"/>
              </a:xfrm>
              <a:prstGeom prst="rect">
                <a:avLst/>
              </a:prstGeom>
            </p:spPr>
          </p:pic>
          <p:sp>
            <p:nvSpPr>
              <p:cNvPr id="23" name="Donut 22">
                <a:extLst>
                  <a:ext uri="{FF2B5EF4-FFF2-40B4-BE49-F238E27FC236}">
                    <a16:creationId xmlns:a16="http://schemas.microsoft.com/office/drawing/2014/main" id="{F6F1B1DA-C508-FB4C-BA0C-63272963539C}"/>
                  </a:ext>
                </a:extLst>
              </p:cNvPr>
              <p:cNvSpPr/>
              <p:nvPr/>
            </p:nvSpPr>
            <p:spPr>
              <a:xfrm>
                <a:off x="6828105" y="2888138"/>
                <a:ext cx="3402953" cy="3420083"/>
              </a:xfrm>
              <a:prstGeom prst="donut">
                <a:avLst>
                  <a:gd name="adj" fmla="val 1079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21" name="TextBox 20">
              <a:extLst>
                <a:ext uri="{FF2B5EF4-FFF2-40B4-BE49-F238E27FC236}">
                  <a16:creationId xmlns:a16="http://schemas.microsoft.com/office/drawing/2014/main" id="{CCD081A2-F1F9-9E43-9CBC-FC02EC3C8452}"/>
                </a:ext>
              </a:extLst>
            </p:cNvPr>
            <p:cNvSpPr txBox="1"/>
            <p:nvPr/>
          </p:nvSpPr>
          <p:spPr>
            <a:xfrm>
              <a:off x="6828105" y="6273225"/>
              <a:ext cx="3621081" cy="584775"/>
            </a:xfrm>
            <a:prstGeom prst="rect">
              <a:avLst/>
            </a:prstGeom>
            <a:noFill/>
          </p:spPr>
          <p:txBody>
            <a:bodyPr wrap="square" rtlCol="0">
              <a:spAutoFit/>
            </a:bodyPr>
            <a:lstStyle/>
            <a:p>
              <a:r>
                <a:rPr lang="en-US" altLang="ja-JP" sz="3200" b="1" dirty="0"/>
                <a:t>Web </a:t>
              </a:r>
              <a:r>
                <a:rPr lang="ja-JP" altLang="en-US" sz="3200" b="1"/>
                <a:t>に保存しよう</a:t>
              </a:r>
              <a:endParaRPr lang="en-US" altLang="ja-JP" sz="3200" b="1" dirty="0"/>
            </a:p>
          </p:txBody>
        </p:sp>
      </p:grpSp>
    </p:spTree>
    <p:extLst>
      <p:ext uri="{BB962C8B-B14F-4D97-AF65-F5344CB8AC3E}">
        <p14:creationId xmlns:p14="http://schemas.microsoft.com/office/powerpoint/2010/main" val="9979718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C9FA6E-4F78-374A-887C-68C6EC5C5F1D}"/>
              </a:ext>
            </a:extLst>
          </p:cNvPr>
          <p:cNvSpPr>
            <a:spLocks noGrp="1"/>
          </p:cNvSpPr>
          <p:nvPr>
            <p:ph type="title"/>
          </p:nvPr>
        </p:nvSpPr>
        <p:spPr/>
        <p:txBody>
          <a:bodyPr/>
          <a:lstStyle/>
          <a:p>
            <a:r>
              <a:rPr lang="en-JP" dirty="0"/>
              <a:t>Git、Github</a:t>
            </a:r>
            <a:r>
              <a:rPr lang="ja-JP" altLang="en-US"/>
              <a:t>とは</a:t>
            </a:r>
            <a:endParaRPr lang="en-JP" dirty="0"/>
          </a:p>
        </p:txBody>
      </p:sp>
      <p:sp>
        <p:nvSpPr>
          <p:cNvPr id="3" name="Content Placeholder 2">
            <a:extLst>
              <a:ext uri="{FF2B5EF4-FFF2-40B4-BE49-F238E27FC236}">
                <a16:creationId xmlns:a16="http://schemas.microsoft.com/office/drawing/2014/main" id="{CBCCB2E8-F6D4-2545-9806-E6E136B64804}"/>
              </a:ext>
            </a:extLst>
          </p:cNvPr>
          <p:cNvSpPr>
            <a:spLocks noGrp="1"/>
          </p:cNvSpPr>
          <p:nvPr>
            <p:ph idx="1"/>
          </p:nvPr>
        </p:nvSpPr>
        <p:spPr/>
        <p:txBody>
          <a:bodyPr/>
          <a:lstStyle/>
          <a:p>
            <a:pPr>
              <a:buClr>
                <a:schemeClr val="tx1"/>
              </a:buClr>
            </a:pPr>
            <a:r>
              <a:rPr lang="ja-JP" altLang="en-US" b="1">
                <a:solidFill>
                  <a:srgbClr val="00B050"/>
                </a:solidFill>
              </a:rPr>
              <a:t>メリット</a:t>
            </a:r>
            <a:endParaRPr lang="en-US" altLang="ja-JP" b="1" dirty="0">
              <a:solidFill>
                <a:srgbClr val="00B050"/>
              </a:solidFill>
            </a:endParaRPr>
          </a:p>
          <a:p>
            <a:pPr lvl="1">
              <a:buClr>
                <a:schemeClr val="tx1"/>
              </a:buClr>
            </a:pPr>
            <a:r>
              <a:rPr lang="ja-JP" altLang="en-US"/>
              <a:t>複数人でソースコードをいじれる</a:t>
            </a:r>
            <a:endParaRPr lang="en-US" altLang="ja-JP" dirty="0"/>
          </a:p>
          <a:p>
            <a:pPr lvl="1">
              <a:buClr>
                <a:schemeClr val="tx1"/>
              </a:buClr>
            </a:pPr>
            <a:r>
              <a:rPr lang="ja-JP" altLang="en-US"/>
              <a:t>活動（変更）</a:t>
            </a:r>
            <a:r>
              <a:rPr lang="ja-JP" altLang="en-JP"/>
              <a:t>の</a:t>
            </a:r>
            <a:r>
              <a:rPr lang="ja-JP" altLang="en-US"/>
              <a:t>ログが取れる</a:t>
            </a:r>
            <a:endParaRPr lang="en-US" altLang="ja-JP" dirty="0"/>
          </a:p>
          <a:p>
            <a:pPr lvl="1">
              <a:buClr>
                <a:schemeClr val="tx1"/>
              </a:buClr>
            </a:pPr>
            <a:r>
              <a:rPr lang="ja-JP" altLang="en-US"/>
              <a:t>ウェブに保存しているので自分のパソコン（ローカル環境</a:t>
            </a:r>
            <a:r>
              <a:rPr lang="ja-JP" altLang="en-JP"/>
              <a:t>）</a:t>
            </a:r>
            <a:r>
              <a:rPr lang="ja-JP" altLang="en-US"/>
              <a:t>から</a:t>
            </a:r>
            <a:br>
              <a:rPr lang="en-US" altLang="ja-JP" dirty="0"/>
            </a:br>
            <a:r>
              <a:rPr lang="ja-JP" altLang="en-US"/>
              <a:t>消しても大丈夫</a:t>
            </a:r>
            <a:endParaRPr lang="en-US" altLang="ja-JP" dirty="0"/>
          </a:p>
          <a:p>
            <a:pPr lvl="1">
              <a:buClr>
                <a:schemeClr val="tx1"/>
              </a:buClr>
            </a:pPr>
            <a:r>
              <a:rPr lang="ja-JP" altLang="en-US"/>
              <a:t>公開されている他人のコードをローカルで見れる、実行できる</a:t>
            </a:r>
            <a:endParaRPr lang="en-US" altLang="ja-JP" dirty="0"/>
          </a:p>
          <a:p>
            <a:pPr lvl="1">
              <a:buClr>
                <a:schemeClr val="tx1"/>
              </a:buClr>
            </a:pPr>
            <a:endParaRPr lang="en-US" altLang="ja-JP" dirty="0"/>
          </a:p>
          <a:p>
            <a:pPr>
              <a:buClr>
                <a:schemeClr val="tx1"/>
              </a:buClr>
            </a:pPr>
            <a:r>
              <a:rPr lang="ja-JP" altLang="en-US" b="1">
                <a:solidFill>
                  <a:srgbClr val="FF0000"/>
                </a:solidFill>
              </a:rPr>
              <a:t>デメリット</a:t>
            </a:r>
            <a:endParaRPr lang="en-US" altLang="ja-JP" b="1" dirty="0">
              <a:solidFill>
                <a:srgbClr val="FF0000"/>
              </a:solidFill>
            </a:endParaRPr>
          </a:p>
          <a:p>
            <a:pPr lvl="1">
              <a:buClr>
                <a:schemeClr val="tx1"/>
              </a:buClr>
            </a:pPr>
            <a:r>
              <a:rPr lang="ja-JP" altLang="en-US"/>
              <a:t>ネット環境がないとアクセスできない</a:t>
            </a:r>
            <a:endParaRPr lang="en-JP" dirty="0"/>
          </a:p>
        </p:txBody>
      </p:sp>
    </p:spTree>
    <p:extLst>
      <p:ext uri="{BB962C8B-B14F-4D97-AF65-F5344CB8AC3E}">
        <p14:creationId xmlns:p14="http://schemas.microsoft.com/office/powerpoint/2010/main" val="9897132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AEBE10-59A7-7A4D-AD65-4CFF37A0E352}"/>
              </a:ext>
            </a:extLst>
          </p:cNvPr>
          <p:cNvSpPr>
            <a:spLocks noGrp="1"/>
          </p:cNvSpPr>
          <p:nvPr>
            <p:ph type="title"/>
          </p:nvPr>
        </p:nvSpPr>
        <p:spPr/>
        <p:txBody>
          <a:bodyPr/>
          <a:lstStyle/>
          <a:p>
            <a:r>
              <a:rPr lang="en-JP" dirty="0"/>
              <a:t>Git、Github</a:t>
            </a:r>
          </a:p>
        </p:txBody>
      </p:sp>
      <p:sp>
        <p:nvSpPr>
          <p:cNvPr id="3" name="Content Placeholder 2">
            <a:extLst>
              <a:ext uri="{FF2B5EF4-FFF2-40B4-BE49-F238E27FC236}">
                <a16:creationId xmlns:a16="http://schemas.microsoft.com/office/drawing/2014/main" id="{19B829E9-4A22-D84D-9258-E7517291339C}"/>
              </a:ext>
            </a:extLst>
          </p:cNvPr>
          <p:cNvSpPr>
            <a:spLocks noGrp="1"/>
          </p:cNvSpPr>
          <p:nvPr>
            <p:ph idx="1"/>
          </p:nvPr>
        </p:nvSpPr>
        <p:spPr/>
        <p:txBody>
          <a:bodyPr/>
          <a:lstStyle/>
          <a:p>
            <a:pPr marL="0" indent="0">
              <a:buNone/>
            </a:pPr>
            <a:r>
              <a:rPr lang="ja-JP" altLang="en-US"/>
              <a:t>というわけで、</a:t>
            </a:r>
            <a:endParaRPr lang="en-US" altLang="ja-JP" dirty="0"/>
          </a:p>
          <a:p>
            <a:pPr marL="0" indent="0">
              <a:buNone/>
            </a:pPr>
            <a:r>
              <a:rPr lang="ja-JP" altLang="en-US"/>
              <a:t>今回の資料はこちらからダウンロードできます。</a:t>
            </a:r>
            <a:endParaRPr lang="en-US" altLang="ja-JP" dirty="0"/>
          </a:p>
          <a:p>
            <a:pPr marL="0" indent="0">
              <a:buNone/>
            </a:pPr>
            <a:endParaRPr lang="en-US" dirty="0"/>
          </a:p>
          <a:p>
            <a:pPr marL="0" indent="0">
              <a:buNone/>
            </a:pPr>
            <a:r>
              <a:rPr lang="en-US" dirty="0">
                <a:hlinkClick r:id="rId3"/>
              </a:rPr>
              <a:t>https://github.com/PythonBeginners/Meetup028_StartDash</a:t>
            </a:r>
            <a:endParaRPr lang="en-US" dirty="0"/>
          </a:p>
          <a:p>
            <a:pPr marL="0" indent="0">
              <a:buNone/>
            </a:pPr>
            <a:endParaRPr lang="en-US" dirty="0"/>
          </a:p>
          <a:p>
            <a:pPr marL="0" indent="0">
              <a:buNone/>
            </a:pPr>
            <a:r>
              <a:rPr lang="ja-JP" altLang="en-US"/>
              <a:t>ローカルにダウンロードしましょう！</a:t>
            </a:r>
            <a:endParaRPr lang="en-US" altLang="ja-JP" dirty="0"/>
          </a:p>
          <a:p>
            <a:pPr marL="0" indent="0">
              <a:buNone/>
            </a:pPr>
            <a:r>
              <a:rPr lang="en-US" dirty="0"/>
              <a:t>Git</a:t>
            </a:r>
            <a:r>
              <a:rPr lang="ja-JP" altLang="en-US"/>
              <a:t>コマンドが使える方は</a:t>
            </a:r>
            <a:r>
              <a:rPr lang="en-US" altLang="ja-JP" dirty="0"/>
              <a:t>git</a:t>
            </a:r>
            <a:r>
              <a:rPr lang="ja-JP" altLang="en-US"/>
              <a:t>コマンドで。</a:t>
            </a:r>
            <a:endParaRPr lang="en-JP" dirty="0"/>
          </a:p>
        </p:txBody>
      </p:sp>
    </p:spTree>
    <p:extLst>
      <p:ext uri="{BB962C8B-B14F-4D97-AF65-F5344CB8AC3E}">
        <p14:creationId xmlns:p14="http://schemas.microsoft.com/office/powerpoint/2010/main" val="33085790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3403CA-050F-BC40-925E-41BFB23BAE64}"/>
              </a:ext>
            </a:extLst>
          </p:cNvPr>
          <p:cNvSpPr>
            <a:spLocks noGrp="1"/>
          </p:cNvSpPr>
          <p:nvPr>
            <p:ph type="title"/>
          </p:nvPr>
        </p:nvSpPr>
        <p:spPr/>
        <p:txBody>
          <a:bodyPr/>
          <a:lstStyle/>
          <a:p>
            <a:r>
              <a:rPr lang="en-JP" dirty="0"/>
              <a:t>IDE（</a:t>
            </a:r>
            <a:r>
              <a:rPr lang="ja-JP" altLang="en-US"/>
              <a:t>統合開発環境）</a:t>
            </a:r>
            <a:endParaRPr lang="en-JP" dirty="0"/>
          </a:p>
        </p:txBody>
      </p:sp>
      <p:sp>
        <p:nvSpPr>
          <p:cNvPr id="3" name="Content Placeholder 2">
            <a:extLst>
              <a:ext uri="{FF2B5EF4-FFF2-40B4-BE49-F238E27FC236}">
                <a16:creationId xmlns:a16="http://schemas.microsoft.com/office/drawing/2014/main" id="{750F1487-87C3-AF44-8A43-AA5394F72A96}"/>
              </a:ext>
            </a:extLst>
          </p:cNvPr>
          <p:cNvSpPr>
            <a:spLocks noGrp="1"/>
          </p:cNvSpPr>
          <p:nvPr>
            <p:ph idx="1"/>
          </p:nvPr>
        </p:nvSpPr>
        <p:spPr/>
        <p:txBody>
          <a:bodyPr/>
          <a:lstStyle/>
          <a:p>
            <a:pPr marL="0" indent="0">
              <a:buNone/>
            </a:pPr>
            <a:r>
              <a:rPr lang="ja-JP" altLang="en-US"/>
              <a:t>簡単にいうと、万能エディタ</a:t>
            </a:r>
            <a:endParaRPr lang="en-US" altLang="ja-JP" dirty="0"/>
          </a:p>
          <a:p>
            <a:pPr>
              <a:lnSpc>
                <a:spcPct val="150000"/>
              </a:lnSpc>
            </a:pPr>
            <a:r>
              <a:rPr lang="en-US" b="1" dirty="0"/>
              <a:t>PyCharm（</a:t>
            </a:r>
            <a:r>
              <a:rPr lang="ja-JP" altLang="en-US" b="1"/>
              <a:t>代表格、有能</a:t>
            </a:r>
            <a:endParaRPr lang="en-US" altLang="ja-JP" b="1" dirty="0"/>
          </a:p>
          <a:p>
            <a:pPr>
              <a:lnSpc>
                <a:spcPct val="150000"/>
              </a:lnSpc>
            </a:pPr>
            <a:r>
              <a:rPr lang="en-US" altLang="ja-JP" b="1" dirty="0"/>
              <a:t>Visual Studio Code</a:t>
            </a:r>
            <a:r>
              <a:rPr lang="ja-JP" altLang="en-US" b="1"/>
              <a:t>（略して</a:t>
            </a:r>
            <a:r>
              <a:rPr lang="en-US" altLang="ja-JP" b="1" dirty="0" err="1"/>
              <a:t>VScode</a:t>
            </a:r>
            <a:r>
              <a:rPr lang="ja-JP" altLang="en-US" b="1"/>
              <a:t>）</a:t>
            </a:r>
            <a:endParaRPr lang="en-US" altLang="ja-JP" b="1" dirty="0"/>
          </a:p>
          <a:p>
            <a:pPr>
              <a:lnSpc>
                <a:spcPct val="150000"/>
              </a:lnSpc>
            </a:pPr>
            <a:r>
              <a:rPr lang="en-US" b="1" dirty="0"/>
              <a:t>Atom</a:t>
            </a:r>
          </a:p>
          <a:p>
            <a:pPr marL="0" indent="0">
              <a:lnSpc>
                <a:spcPct val="200000"/>
              </a:lnSpc>
              <a:buNone/>
            </a:pPr>
            <a:r>
              <a:rPr lang="ja-JP" altLang="en-US"/>
              <a:t>などがある</a:t>
            </a:r>
            <a:endParaRPr lang="en-JP" dirty="0"/>
          </a:p>
        </p:txBody>
      </p:sp>
    </p:spTree>
    <p:extLst>
      <p:ext uri="{BB962C8B-B14F-4D97-AF65-F5344CB8AC3E}">
        <p14:creationId xmlns:p14="http://schemas.microsoft.com/office/powerpoint/2010/main" val="14573930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3403CA-050F-BC40-925E-41BFB23BAE64}"/>
              </a:ext>
            </a:extLst>
          </p:cNvPr>
          <p:cNvSpPr>
            <a:spLocks noGrp="1"/>
          </p:cNvSpPr>
          <p:nvPr>
            <p:ph type="title"/>
          </p:nvPr>
        </p:nvSpPr>
        <p:spPr/>
        <p:txBody>
          <a:bodyPr/>
          <a:lstStyle/>
          <a:p>
            <a:r>
              <a:rPr lang="en-US" dirty="0"/>
              <a:t>PyCharm</a:t>
            </a:r>
            <a:endParaRPr lang="en-JP" dirty="0"/>
          </a:p>
        </p:txBody>
      </p:sp>
      <p:sp>
        <p:nvSpPr>
          <p:cNvPr id="3" name="Content Placeholder 2">
            <a:extLst>
              <a:ext uri="{FF2B5EF4-FFF2-40B4-BE49-F238E27FC236}">
                <a16:creationId xmlns:a16="http://schemas.microsoft.com/office/drawing/2014/main" id="{750F1487-87C3-AF44-8A43-AA5394F72A96}"/>
              </a:ext>
            </a:extLst>
          </p:cNvPr>
          <p:cNvSpPr>
            <a:spLocks noGrp="1"/>
          </p:cNvSpPr>
          <p:nvPr>
            <p:ph idx="1"/>
          </p:nvPr>
        </p:nvSpPr>
        <p:spPr/>
        <p:txBody>
          <a:bodyPr>
            <a:normAutofit fontScale="92500" lnSpcReduction="10000"/>
          </a:bodyPr>
          <a:lstStyle/>
          <a:p>
            <a:pPr>
              <a:lnSpc>
                <a:spcPct val="150000"/>
              </a:lnSpc>
            </a:pPr>
            <a:r>
              <a:rPr lang="ja-JP" altLang="en-US" b="1"/>
              <a:t>環境やフレームワークの管理</a:t>
            </a:r>
            <a:endParaRPr lang="en-US" altLang="ja-JP" b="1" dirty="0"/>
          </a:p>
          <a:p>
            <a:pPr>
              <a:lnSpc>
                <a:spcPct val="150000"/>
              </a:lnSpc>
            </a:pPr>
            <a:r>
              <a:rPr lang="en-US" b="1" dirty="0"/>
              <a:t>VCS</a:t>
            </a:r>
            <a:r>
              <a:rPr lang="ja-JP" altLang="en-US" b="1"/>
              <a:t>管理</a:t>
            </a:r>
            <a:endParaRPr lang="en-US" altLang="ja-JP" b="1" dirty="0"/>
          </a:p>
          <a:p>
            <a:pPr>
              <a:lnSpc>
                <a:spcPct val="150000"/>
              </a:lnSpc>
            </a:pPr>
            <a:r>
              <a:rPr lang="ja-JP" altLang="en-US" b="1"/>
              <a:t>ディレクトリ管理</a:t>
            </a:r>
            <a:endParaRPr lang="en-US" altLang="ja-JP" b="1" dirty="0"/>
          </a:p>
          <a:p>
            <a:pPr>
              <a:lnSpc>
                <a:spcPct val="150000"/>
              </a:lnSpc>
            </a:pPr>
            <a:r>
              <a:rPr lang="ja-JP" altLang="en-US" b="1"/>
              <a:t>デプロイ</a:t>
            </a:r>
            <a:endParaRPr lang="en-US" altLang="ja-JP" b="1" dirty="0"/>
          </a:p>
          <a:p>
            <a:pPr>
              <a:lnSpc>
                <a:spcPct val="150000"/>
              </a:lnSpc>
            </a:pPr>
            <a:r>
              <a:rPr lang="en-US" b="1" dirty="0"/>
              <a:t>Docker</a:t>
            </a:r>
            <a:r>
              <a:rPr lang="ja-JP" altLang="en-US" b="1"/>
              <a:t>の管理</a:t>
            </a:r>
            <a:endParaRPr lang="en-US" altLang="ja-JP" b="1" dirty="0"/>
          </a:p>
          <a:p>
            <a:endParaRPr lang="en-US" dirty="0"/>
          </a:p>
          <a:p>
            <a:pPr marL="0" indent="0">
              <a:buNone/>
            </a:pPr>
            <a:r>
              <a:rPr lang="ja-JP" altLang="en-US"/>
              <a:t>ちなみに、学生は申請すると</a:t>
            </a:r>
            <a:r>
              <a:rPr lang="en-US" altLang="ja-JP" dirty="0"/>
              <a:t>PyCharm</a:t>
            </a:r>
            <a:r>
              <a:rPr lang="ja-JP" altLang="en-US"/>
              <a:t>の有料版を</a:t>
            </a:r>
            <a:r>
              <a:rPr lang="ja-JP" altLang="en-US" b="1">
                <a:solidFill>
                  <a:srgbClr val="FF0000"/>
                </a:solidFill>
              </a:rPr>
              <a:t>無料</a:t>
            </a:r>
            <a:r>
              <a:rPr lang="ja-JP" altLang="en-US"/>
              <a:t>で使える！</a:t>
            </a:r>
            <a:endParaRPr lang="en-JP" dirty="0"/>
          </a:p>
        </p:txBody>
      </p:sp>
      <p:pic>
        <p:nvPicPr>
          <p:cNvPr id="4" name="Picture 3">
            <a:extLst>
              <a:ext uri="{FF2B5EF4-FFF2-40B4-BE49-F238E27FC236}">
                <a16:creationId xmlns:a16="http://schemas.microsoft.com/office/drawing/2014/main" id="{A1550FEC-DC0E-B24A-8569-C31EEEF0F33C}"/>
              </a:ext>
            </a:extLst>
          </p:cNvPr>
          <p:cNvPicPr>
            <a:picLocks noChangeAspect="1"/>
          </p:cNvPicPr>
          <p:nvPr/>
        </p:nvPicPr>
        <p:blipFill>
          <a:blip r:embed="rId2"/>
          <a:stretch>
            <a:fillRect/>
          </a:stretch>
        </p:blipFill>
        <p:spPr>
          <a:xfrm>
            <a:off x="8860735" y="2247900"/>
            <a:ext cx="2362200" cy="2362200"/>
          </a:xfrm>
          <a:prstGeom prst="rect">
            <a:avLst/>
          </a:prstGeom>
        </p:spPr>
      </p:pic>
      <p:sp>
        <p:nvSpPr>
          <p:cNvPr id="5" name="TextBox 4">
            <a:extLst>
              <a:ext uri="{FF2B5EF4-FFF2-40B4-BE49-F238E27FC236}">
                <a16:creationId xmlns:a16="http://schemas.microsoft.com/office/drawing/2014/main" id="{5B6EECD4-4033-F245-B412-F96F4DC46C4D}"/>
              </a:ext>
            </a:extLst>
          </p:cNvPr>
          <p:cNvSpPr txBox="1"/>
          <p:nvPr/>
        </p:nvSpPr>
        <p:spPr>
          <a:xfrm>
            <a:off x="9079872" y="4745037"/>
            <a:ext cx="1923925" cy="369332"/>
          </a:xfrm>
          <a:prstGeom prst="rect">
            <a:avLst/>
          </a:prstGeom>
          <a:noFill/>
        </p:spPr>
        <p:txBody>
          <a:bodyPr wrap="none" rtlCol="0">
            <a:spAutoFit/>
          </a:bodyPr>
          <a:lstStyle/>
          <a:p>
            <a:r>
              <a:rPr lang="ja-JP" altLang="en-US"/>
              <a:t>引用：</a:t>
            </a:r>
            <a:r>
              <a:rPr lang="en-US" altLang="ja-JP" dirty="0">
                <a:hlinkClick r:id="rId3"/>
              </a:rPr>
              <a:t>JET BRAINS</a:t>
            </a:r>
            <a:endParaRPr lang="en-JP" dirty="0"/>
          </a:p>
        </p:txBody>
      </p:sp>
    </p:spTree>
    <p:extLst>
      <p:ext uri="{BB962C8B-B14F-4D97-AF65-F5344CB8AC3E}">
        <p14:creationId xmlns:p14="http://schemas.microsoft.com/office/powerpoint/2010/main" val="25340136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3403CA-050F-BC40-925E-41BFB23BAE64}"/>
              </a:ext>
            </a:extLst>
          </p:cNvPr>
          <p:cNvSpPr>
            <a:spLocks noGrp="1"/>
          </p:cNvSpPr>
          <p:nvPr>
            <p:ph type="title"/>
          </p:nvPr>
        </p:nvSpPr>
        <p:spPr/>
        <p:txBody>
          <a:bodyPr/>
          <a:lstStyle/>
          <a:p>
            <a:r>
              <a:rPr lang="en-JP" dirty="0"/>
              <a:t>Visual Studio Code（V</a:t>
            </a:r>
            <a:r>
              <a:rPr lang="en-US" dirty="0"/>
              <a:t>S</a:t>
            </a:r>
            <a:r>
              <a:rPr lang="en-JP" dirty="0"/>
              <a:t>code）</a:t>
            </a:r>
          </a:p>
        </p:txBody>
      </p:sp>
      <p:sp>
        <p:nvSpPr>
          <p:cNvPr id="3" name="Content Placeholder 2">
            <a:extLst>
              <a:ext uri="{FF2B5EF4-FFF2-40B4-BE49-F238E27FC236}">
                <a16:creationId xmlns:a16="http://schemas.microsoft.com/office/drawing/2014/main" id="{750F1487-87C3-AF44-8A43-AA5394F72A96}"/>
              </a:ext>
            </a:extLst>
          </p:cNvPr>
          <p:cNvSpPr>
            <a:spLocks noGrp="1"/>
          </p:cNvSpPr>
          <p:nvPr>
            <p:ph idx="1"/>
          </p:nvPr>
        </p:nvSpPr>
        <p:spPr/>
        <p:txBody>
          <a:bodyPr>
            <a:normAutofit/>
          </a:bodyPr>
          <a:lstStyle/>
          <a:p>
            <a:pPr>
              <a:lnSpc>
                <a:spcPct val="150000"/>
              </a:lnSpc>
            </a:pPr>
            <a:r>
              <a:rPr lang="ja-JP" altLang="en-US" b="1"/>
              <a:t>基本は単純なテキストエディタ</a:t>
            </a:r>
            <a:endParaRPr lang="en-US" altLang="ja-JP" b="1" dirty="0"/>
          </a:p>
          <a:p>
            <a:pPr>
              <a:lnSpc>
                <a:spcPct val="150000"/>
              </a:lnSpc>
            </a:pPr>
            <a:r>
              <a:rPr lang="en-US" altLang="ja-JP" b="1" dirty="0"/>
              <a:t>IDE</a:t>
            </a:r>
            <a:r>
              <a:rPr lang="ja-JP" altLang="en-US" b="1"/>
              <a:t>のような機能は追加する必要がある（簡単）</a:t>
            </a:r>
            <a:endParaRPr lang="en-US" altLang="ja-JP" b="1" dirty="0"/>
          </a:p>
          <a:p>
            <a:pPr>
              <a:lnSpc>
                <a:spcPct val="150000"/>
              </a:lnSpc>
            </a:pPr>
            <a:r>
              <a:rPr lang="ja-JP" altLang="en-US" b="1"/>
              <a:t>検索などがめちゃめちゃ高速</a:t>
            </a:r>
            <a:endParaRPr lang="en-US" altLang="ja-JP" b="1" dirty="0"/>
          </a:p>
          <a:p>
            <a:pPr>
              <a:lnSpc>
                <a:spcPct val="150000"/>
              </a:lnSpc>
            </a:pPr>
            <a:r>
              <a:rPr lang="ja-JP" altLang="en-US" b="1"/>
              <a:t>人気上昇中のエディタ</a:t>
            </a:r>
            <a:endParaRPr lang="en-US" altLang="ja-JP" b="1" dirty="0"/>
          </a:p>
          <a:p>
            <a:pPr>
              <a:lnSpc>
                <a:spcPct val="150000"/>
              </a:lnSpc>
            </a:pPr>
            <a:r>
              <a:rPr lang="ja-JP" altLang="en-US" b="1"/>
              <a:t>ほとんどのプログラミング言語に対応している</a:t>
            </a:r>
            <a:endParaRPr lang="en-US" altLang="ja-JP" b="1" dirty="0"/>
          </a:p>
        </p:txBody>
      </p:sp>
      <p:pic>
        <p:nvPicPr>
          <p:cNvPr id="7" name="Picture 6">
            <a:extLst>
              <a:ext uri="{FF2B5EF4-FFF2-40B4-BE49-F238E27FC236}">
                <a16:creationId xmlns:a16="http://schemas.microsoft.com/office/drawing/2014/main" id="{17B0D051-D322-B646-A9C8-36698EAC6D5F}"/>
              </a:ext>
            </a:extLst>
          </p:cNvPr>
          <p:cNvPicPr>
            <a:picLocks noChangeAspect="1"/>
          </p:cNvPicPr>
          <p:nvPr/>
        </p:nvPicPr>
        <p:blipFill>
          <a:blip r:embed="rId2"/>
          <a:stretch>
            <a:fillRect/>
          </a:stretch>
        </p:blipFill>
        <p:spPr>
          <a:xfrm>
            <a:off x="8830917" y="2247900"/>
            <a:ext cx="2362200" cy="2362200"/>
          </a:xfrm>
          <a:prstGeom prst="rect">
            <a:avLst/>
          </a:prstGeom>
        </p:spPr>
      </p:pic>
      <p:sp>
        <p:nvSpPr>
          <p:cNvPr id="8" name="TextBox 7">
            <a:extLst>
              <a:ext uri="{FF2B5EF4-FFF2-40B4-BE49-F238E27FC236}">
                <a16:creationId xmlns:a16="http://schemas.microsoft.com/office/drawing/2014/main" id="{AD3EE6C7-65FF-4C4C-8A3C-BE852FDC0AAD}"/>
              </a:ext>
            </a:extLst>
          </p:cNvPr>
          <p:cNvSpPr txBox="1"/>
          <p:nvPr/>
        </p:nvSpPr>
        <p:spPr>
          <a:xfrm>
            <a:off x="9079872" y="4745037"/>
            <a:ext cx="1890261" cy="369332"/>
          </a:xfrm>
          <a:prstGeom prst="rect">
            <a:avLst/>
          </a:prstGeom>
          <a:noFill/>
        </p:spPr>
        <p:txBody>
          <a:bodyPr wrap="none" rtlCol="0">
            <a:spAutoFit/>
          </a:bodyPr>
          <a:lstStyle/>
          <a:p>
            <a:r>
              <a:rPr lang="ja-JP" altLang="en-US"/>
              <a:t>引用：</a:t>
            </a:r>
            <a:r>
              <a:rPr lang="en-US" altLang="ja-JP" dirty="0">
                <a:hlinkClick r:id="rId3"/>
              </a:rPr>
              <a:t>wiki media</a:t>
            </a:r>
            <a:endParaRPr lang="en-JP" dirty="0"/>
          </a:p>
        </p:txBody>
      </p:sp>
    </p:spTree>
    <p:extLst>
      <p:ext uri="{BB962C8B-B14F-4D97-AF65-F5344CB8AC3E}">
        <p14:creationId xmlns:p14="http://schemas.microsoft.com/office/powerpoint/2010/main" val="9715712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FCA599-3ED4-D249-8088-B520115D9170}"/>
              </a:ext>
            </a:extLst>
          </p:cNvPr>
          <p:cNvSpPr>
            <a:spLocks noGrp="1"/>
          </p:cNvSpPr>
          <p:nvPr>
            <p:ph type="title"/>
          </p:nvPr>
        </p:nvSpPr>
        <p:spPr/>
        <p:txBody>
          <a:bodyPr/>
          <a:lstStyle/>
          <a:p>
            <a:r>
              <a:rPr lang="en-JP" dirty="0"/>
              <a:t>IDE（</a:t>
            </a:r>
            <a:r>
              <a:rPr lang="ja-JP" altLang="en-US"/>
              <a:t>統合開発環境）</a:t>
            </a:r>
            <a:endParaRPr lang="en-JP" dirty="0"/>
          </a:p>
        </p:txBody>
      </p:sp>
      <p:pic>
        <p:nvPicPr>
          <p:cNvPr id="5" name="Content Placeholder 4">
            <a:extLst>
              <a:ext uri="{FF2B5EF4-FFF2-40B4-BE49-F238E27FC236}">
                <a16:creationId xmlns:a16="http://schemas.microsoft.com/office/drawing/2014/main" id="{E12183E1-E1C4-B142-9872-364BC489C1FA}"/>
              </a:ext>
            </a:extLst>
          </p:cNvPr>
          <p:cNvPicPr>
            <a:picLocks noGrp="1" noChangeAspect="1"/>
          </p:cNvPicPr>
          <p:nvPr>
            <p:ph idx="1"/>
          </p:nvPr>
        </p:nvPicPr>
        <p:blipFill>
          <a:blip r:embed="rId3"/>
          <a:stretch>
            <a:fillRect/>
          </a:stretch>
        </p:blipFill>
        <p:spPr>
          <a:xfrm>
            <a:off x="1985921" y="1507572"/>
            <a:ext cx="8220157" cy="4853807"/>
          </a:xfrm>
        </p:spPr>
      </p:pic>
    </p:spTree>
    <p:extLst>
      <p:ext uri="{BB962C8B-B14F-4D97-AF65-F5344CB8AC3E}">
        <p14:creationId xmlns:p14="http://schemas.microsoft.com/office/powerpoint/2010/main" val="263180597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CF8060-ABF2-8648-B551-112987F2DB94}"/>
              </a:ext>
            </a:extLst>
          </p:cNvPr>
          <p:cNvSpPr>
            <a:spLocks noGrp="1"/>
          </p:cNvSpPr>
          <p:nvPr>
            <p:ph type="title"/>
          </p:nvPr>
        </p:nvSpPr>
        <p:spPr/>
        <p:txBody>
          <a:bodyPr/>
          <a:lstStyle/>
          <a:p>
            <a:r>
              <a:rPr lang="en-JP" dirty="0"/>
              <a:t>Jupyter Notebook、Jupyter Lab</a:t>
            </a:r>
          </a:p>
        </p:txBody>
      </p:sp>
      <p:sp>
        <p:nvSpPr>
          <p:cNvPr id="3" name="Content Placeholder 2">
            <a:extLst>
              <a:ext uri="{FF2B5EF4-FFF2-40B4-BE49-F238E27FC236}">
                <a16:creationId xmlns:a16="http://schemas.microsoft.com/office/drawing/2014/main" id="{23E94A49-DE5C-7840-9513-8899C13CE44F}"/>
              </a:ext>
            </a:extLst>
          </p:cNvPr>
          <p:cNvSpPr>
            <a:spLocks noGrp="1"/>
          </p:cNvSpPr>
          <p:nvPr>
            <p:ph idx="1"/>
          </p:nvPr>
        </p:nvSpPr>
        <p:spPr>
          <a:xfrm>
            <a:off x="838200" y="1825625"/>
            <a:ext cx="10515600" cy="4667250"/>
          </a:xfrm>
        </p:spPr>
        <p:txBody>
          <a:bodyPr/>
          <a:lstStyle/>
          <a:p>
            <a:pPr marL="0" indent="0">
              <a:buNone/>
            </a:pPr>
            <a:r>
              <a:rPr lang="en-US" altLang="ja-JP" dirty="0" err="1"/>
              <a:t>Jupyter</a:t>
            </a:r>
            <a:r>
              <a:rPr lang="en-US" altLang="ja-JP" dirty="0"/>
              <a:t> Notebook</a:t>
            </a:r>
            <a:r>
              <a:rPr lang="ja-JP" altLang="en-US"/>
              <a:t>または</a:t>
            </a:r>
            <a:r>
              <a:rPr lang="en-US" altLang="ja-JP" dirty="0"/>
              <a:t>Lab</a:t>
            </a:r>
            <a:r>
              <a:rPr lang="ja-JP" altLang="en-US"/>
              <a:t>は機械学習やデータ分析の場面でよく使われるツール</a:t>
            </a:r>
            <a:endParaRPr lang="en-US" altLang="ja-JP" dirty="0"/>
          </a:p>
          <a:p>
            <a:pPr>
              <a:lnSpc>
                <a:spcPct val="150000"/>
              </a:lnSpc>
            </a:pPr>
            <a:r>
              <a:rPr lang="ja-JP" altLang="en-US" b="1"/>
              <a:t>ブラウザ上で</a:t>
            </a:r>
            <a:r>
              <a:rPr lang="en-US" altLang="ja-JP" b="1" dirty="0"/>
              <a:t>Python</a:t>
            </a:r>
            <a:r>
              <a:rPr lang="ja-JP" altLang="en-US" b="1"/>
              <a:t>を対話的に実行できる</a:t>
            </a:r>
            <a:endParaRPr lang="en-US" altLang="ja-JP" b="1" dirty="0"/>
          </a:p>
          <a:p>
            <a:pPr>
              <a:lnSpc>
                <a:spcPct val="150000"/>
              </a:lnSpc>
            </a:pPr>
            <a:r>
              <a:rPr lang="ja-JP" altLang="en-US" b="1"/>
              <a:t>テキスト（文章）とプログラム、実行結果を</a:t>
            </a:r>
            <a:br>
              <a:rPr lang="en-US" altLang="ja-JP" b="1" dirty="0"/>
            </a:br>
            <a:r>
              <a:rPr lang="ja-JP" altLang="en-US" b="1"/>
              <a:t>一緒に保存できる</a:t>
            </a:r>
            <a:endParaRPr lang="en-US" altLang="ja-JP" b="1" dirty="0"/>
          </a:p>
          <a:p>
            <a:pPr>
              <a:lnSpc>
                <a:spcPct val="150000"/>
              </a:lnSpc>
            </a:pPr>
            <a:r>
              <a:rPr lang="ja-JP" altLang="en-US" b="1"/>
              <a:t>頑張れば</a:t>
            </a:r>
            <a:r>
              <a:rPr lang="en-US" altLang="ja-JP" b="1" dirty="0"/>
              <a:t>IDE</a:t>
            </a:r>
            <a:r>
              <a:rPr lang="ja-JP" altLang="en-US" b="1"/>
              <a:t>と同じようにも使える</a:t>
            </a:r>
            <a:endParaRPr lang="en-US" altLang="ja-JP" b="1" dirty="0"/>
          </a:p>
          <a:p>
            <a:pPr marL="0" indent="0">
              <a:lnSpc>
                <a:spcPct val="150000"/>
              </a:lnSpc>
              <a:buNone/>
            </a:pPr>
            <a:r>
              <a:rPr lang="ja-JP" altLang="en-US"/>
              <a:t>ターミナルも</a:t>
            </a:r>
            <a:r>
              <a:rPr lang="en-US" altLang="ja-JP" dirty="0" err="1"/>
              <a:t>Jupyter</a:t>
            </a:r>
            <a:r>
              <a:rPr lang="ja-JP" altLang="en-US"/>
              <a:t>から使えるので、大体の作業が行える</a:t>
            </a:r>
            <a:endParaRPr lang="en-US" dirty="0"/>
          </a:p>
        </p:txBody>
      </p:sp>
      <p:pic>
        <p:nvPicPr>
          <p:cNvPr id="4" name="Picture 3">
            <a:extLst>
              <a:ext uri="{FF2B5EF4-FFF2-40B4-BE49-F238E27FC236}">
                <a16:creationId xmlns:a16="http://schemas.microsoft.com/office/drawing/2014/main" id="{C346A477-6105-9E4B-B820-933AA38212A5}"/>
              </a:ext>
            </a:extLst>
          </p:cNvPr>
          <p:cNvPicPr>
            <a:picLocks noChangeAspect="1"/>
          </p:cNvPicPr>
          <p:nvPr/>
        </p:nvPicPr>
        <p:blipFill>
          <a:blip r:embed="rId2"/>
          <a:stretch>
            <a:fillRect/>
          </a:stretch>
        </p:blipFill>
        <p:spPr>
          <a:xfrm>
            <a:off x="8716619" y="2468458"/>
            <a:ext cx="2491532" cy="2888734"/>
          </a:xfrm>
          <a:prstGeom prst="rect">
            <a:avLst/>
          </a:prstGeom>
        </p:spPr>
      </p:pic>
    </p:spTree>
    <p:extLst>
      <p:ext uri="{BB962C8B-B14F-4D97-AF65-F5344CB8AC3E}">
        <p14:creationId xmlns:p14="http://schemas.microsoft.com/office/powerpoint/2010/main" val="14863987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23186-C08D-244C-9D04-476985670F4C}"/>
              </a:ext>
            </a:extLst>
          </p:cNvPr>
          <p:cNvSpPr>
            <a:spLocks noGrp="1"/>
          </p:cNvSpPr>
          <p:nvPr>
            <p:ph type="title"/>
          </p:nvPr>
        </p:nvSpPr>
        <p:spPr/>
        <p:txBody>
          <a:bodyPr>
            <a:normAutofit/>
          </a:bodyPr>
          <a:lstStyle/>
          <a:p>
            <a:r>
              <a:rPr lang="en-US" altLang="ja-JP" dirty="0"/>
              <a:t>Anaconda</a:t>
            </a:r>
            <a:r>
              <a:rPr lang="ja-JP" altLang="en-US"/>
              <a:t>をインストールしていない場合</a:t>
            </a:r>
            <a:endParaRPr lang="en-JP" dirty="0"/>
          </a:p>
        </p:txBody>
      </p:sp>
      <p:sp>
        <p:nvSpPr>
          <p:cNvPr id="4" name="TextBox 3">
            <a:extLst>
              <a:ext uri="{FF2B5EF4-FFF2-40B4-BE49-F238E27FC236}">
                <a16:creationId xmlns:a16="http://schemas.microsoft.com/office/drawing/2014/main" id="{A327EFE8-CE54-9A4E-B5C3-4771B3DFC2DA}"/>
              </a:ext>
            </a:extLst>
          </p:cNvPr>
          <p:cNvSpPr txBox="1"/>
          <p:nvPr/>
        </p:nvSpPr>
        <p:spPr>
          <a:xfrm>
            <a:off x="1379997" y="2644170"/>
            <a:ext cx="9432006" cy="2483821"/>
          </a:xfrm>
          <a:prstGeom prst="rect">
            <a:avLst/>
          </a:prstGeom>
          <a:noFill/>
        </p:spPr>
        <p:txBody>
          <a:bodyPr wrap="none" rtlCol="0">
            <a:spAutoFit/>
          </a:bodyPr>
          <a:lstStyle/>
          <a:p>
            <a:r>
              <a:rPr lang="en-US" sz="3200" dirty="0">
                <a:hlinkClick r:id="rId2"/>
              </a:rPr>
              <a:t>https://www.anaconda.com/products/individual</a:t>
            </a:r>
            <a:endParaRPr lang="en-US" sz="3200" dirty="0"/>
          </a:p>
          <a:p>
            <a:pPr>
              <a:lnSpc>
                <a:spcPct val="150000"/>
              </a:lnSpc>
            </a:pPr>
            <a:r>
              <a:rPr lang="ja-JP" altLang="en-US" sz="3200"/>
              <a:t>または</a:t>
            </a:r>
            <a:endParaRPr lang="en-US" altLang="ja-JP" sz="3200" dirty="0"/>
          </a:p>
          <a:p>
            <a:r>
              <a:rPr lang="en-US" sz="3200" dirty="0">
                <a:hlinkClick r:id="rId3"/>
              </a:rPr>
              <a:t>https://docs.anaconda.com/anaconda/install/mac-os/#</a:t>
            </a:r>
            <a:endParaRPr lang="en-US" sz="3200" dirty="0"/>
          </a:p>
          <a:p>
            <a:pPr>
              <a:lnSpc>
                <a:spcPct val="150000"/>
              </a:lnSpc>
            </a:pPr>
            <a:r>
              <a:rPr lang="ja-JP" altLang="en-US" sz="3200"/>
              <a:t>からインストールしましょう！</a:t>
            </a:r>
            <a:endParaRPr lang="en-US" sz="3200" dirty="0"/>
          </a:p>
        </p:txBody>
      </p:sp>
    </p:spTree>
    <p:extLst>
      <p:ext uri="{BB962C8B-B14F-4D97-AF65-F5344CB8AC3E}">
        <p14:creationId xmlns:p14="http://schemas.microsoft.com/office/powerpoint/2010/main" val="269341553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32A7AD-F626-244C-997C-97F9B40462FB}"/>
              </a:ext>
            </a:extLst>
          </p:cNvPr>
          <p:cNvSpPr>
            <a:spLocks noGrp="1"/>
          </p:cNvSpPr>
          <p:nvPr>
            <p:ph type="title"/>
          </p:nvPr>
        </p:nvSpPr>
        <p:spPr/>
        <p:txBody>
          <a:bodyPr/>
          <a:lstStyle/>
          <a:p>
            <a:r>
              <a:rPr lang="ja-JP" altLang="en-US"/>
              <a:t>周辺知識</a:t>
            </a:r>
            <a:endParaRPr lang="en-JP" dirty="0"/>
          </a:p>
        </p:txBody>
      </p:sp>
      <p:sp>
        <p:nvSpPr>
          <p:cNvPr id="3" name="Content Placeholder 2">
            <a:extLst>
              <a:ext uri="{FF2B5EF4-FFF2-40B4-BE49-F238E27FC236}">
                <a16:creationId xmlns:a16="http://schemas.microsoft.com/office/drawing/2014/main" id="{831FF47A-F628-E442-97CD-9148F5A549CC}"/>
              </a:ext>
            </a:extLst>
          </p:cNvPr>
          <p:cNvSpPr>
            <a:spLocks noGrp="1"/>
          </p:cNvSpPr>
          <p:nvPr>
            <p:ph idx="1"/>
          </p:nvPr>
        </p:nvSpPr>
        <p:spPr>
          <a:xfrm>
            <a:off x="838200" y="1825625"/>
            <a:ext cx="10515600" cy="4257123"/>
          </a:xfrm>
        </p:spPr>
        <p:txBody>
          <a:bodyPr>
            <a:normAutofit/>
          </a:bodyPr>
          <a:lstStyle/>
          <a:p>
            <a:pPr>
              <a:lnSpc>
                <a:spcPct val="150000"/>
              </a:lnSpc>
            </a:pPr>
            <a:r>
              <a:rPr lang="ja-JP" altLang="en-US"/>
              <a:t>分野別おすすめ本・サイト</a:t>
            </a:r>
            <a:endParaRPr lang="en-US" altLang="ja-JP" dirty="0"/>
          </a:p>
          <a:p>
            <a:pPr lvl="1">
              <a:lnSpc>
                <a:spcPct val="150000"/>
              </a:lnSpc>
            </a:pPr>
            <a:r>
              <a:rPr lang="en-US" altLang="ja-JP" dirty="0"/>
              <a:t>Python</a:t>
            </a:r>
            <a:r>
              <a:rPr lang="ja-JP" altLang="en-US"/>
              <a:t>の基本</a:t>
            </a:r>
            <a:endParaRPr lang="en-US" altLang="ja-JP" dirty="0"/>
          </a:p>
          <a:p>
            <a:pPr lvl="1">
              <a:lnSpc>
                <a:spcPct val="150000"/>
              </a:lnSpc>
            </a:pPr>
            <a:r>
              <a:rPr lang="ja-JP" altLang="en-US"/>
              <a:t>データ分析</a:t>
            </a:r>
            <a:endParaRPr lang="en-US" altLang="ja-JP" dirty="0"/>
          </a:p>
          <a:p>
            <a:pPr lvl="1">
              <a:lnSpc>
                <a:spcPct val="150000"/>
              </a:lnSpc>
            </a:pPr>
            <a:r>
              <a:rPr lang="ja-JP" altLang="en-US"/>
              <a:t>機械学習</a:t>
            </a:r>
            <a:endParaRPr lang="en-US" altLang="ja-JP" dirty="0"/>
          </a:p>
          <a:p>
            <a:pPr lvl="1">
              <a:lnSpc>
                <a:spcPct val="150000"/>
              </a:lnSpc>
            </a:pPr>
            <a:r>
              <a:rPr lang="en-US" dirty="0"/>
              <a:t>Web</a:t>
            </a:r>
            <a:r>
              <a:rPr lang="ja-JP" altLang="en-US"/>
              <a:t>アプリケーション</a:t>
            </a:r>
            <a:endParaRPr lang="en-US" dirty="0"/>
          </a:p>
        </p:txBody>
      </p:sp>
    </p:spTree>
    <p:extLst>
      <p:ext uri="{BB962C8B-B14F-4D97-AF65-F5344CB8AC3E}">
        <p14:creationId xmlns:p14="http://schemas.microsoft.com/office/powerpoint/2010/main" val="139026549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57CE2A-4C57-2D4B-8E2E-80F91A65F927}"/>
              </a:ext>
            </a:extLst>
          </p:cNvPr>
          <p:cNvSpPr>
            <a:spLocks noGrp="1"/>
          </p:cNvSpPr>
          <p:nvPr>
            <p:ph type="title"/>
          </p:nvPr>
        </p:nvSpPr>
        <p:spPr/>
        <p:txBody>
          <a:bodyPr/>
          <a:lstStyle/>
          <a:p>
            <a:r>
              <a:rPr lang="en-JP" dirty="0"/>
              <a:t>Python</a:t>
            </a:r>
            <a:r>
              <a:rPr lang="ja-JP" altLang="en-US"/>
              <a:t>の基礎を勉強するなら</a:t>
            </a:r>
            <a:endParaRPr lang="en-JP" dirty="0"/>
          </a:p>
        </p:txBody>
      </p:sp>
      <p:sp>
        <p:nvSpPr>
          <p:cNvPr id="3" name="Content Placeholder 2">
            <a:extLst>
              <a:ext uri="{FF2B5EF4-FFF2-40B4-BE49-F238E27FC236}">
                <a16:creationId xmlns:a16="http://schemas.microsoft.com/office/drawing/2014/main" id="{61AAE477-43BA-BE43-8F9A-A24F0C771F36}"/>
              </a:ext>
            </a:extLst>
          </p:cNvPr>
          <p:cNvSpPr>
            <a:spLocks noGrp="1"/>
          </p:cNvSpPr>
          <p:nvPr>
            <p:ph idx="1"/>
          </p:nvPr>
        </p:nvSpPr>
        <p:spPr/>
        <p:txBody>
          <a:bodyPr>
            <a:normAutofit/>
          </a:bodyPr>
          <a:lstStyle/>
          <a:p>
            <a:pPr>
              <a:lnSpc>
                <a:spcPct val="150000"/>
              </a:lnSpc>
            </a:pPr>
            <a:r>
              <a:rPr lang="en-US" dirty="0"/>
              <a:t>W</a:t>
            </a:r>
            <a:r>
              <a:rPr lang="en-JP" dirty="0"/>
              <a:t>eb</a:t>
            </a:r>
            <a:r>
              <a:rPr lang="ja-JP" altLang="en-US"/>
              <a:t>サイト</a:t>
            </a:r>
            <a:endParaRPr lang="en-JP" dirty="0"/>
          </a:p>
          <a:p>
            <a:pPr lvl="1">
              <a:lnSpc>
                <a:spcPct val="150000"/>
              </a:lnSpc>
            </a:pPr>
            <a:r>
              <a:rPr lang="en-JP" dirty="0"/>
              <a:t>Progate</a:t>
            </a:r>
          </a:p>
          <a:p>
            <a:pPr lvl="1">
              <a:lnSpc>
                <a:spcPct val="150000"/>
              </a:lnSpc>
            </a:pPr>
            <a:r>
              <a:rPr lang="en-JP" dirty="0"/>
              <a:t>Paiza</a:t>
            </a:r>
            <a:r>
              <a:rPr lang="ja-JP" altLang="en-US"/>
              <a:t>ラーニング</a:t>
            </a:r>
            <a:endParaRPr lang="en-US" altLang="ja-JP" dirty="0"/>
          </a:p>
          <a:p>
            <a:pPr>
              <a:lnSpc>
                <a:spcPct val="150000"/>
              </a:lnSpc>
            </a:pPr>
            <a:r>
              <a:rPr lang="ja-JP" altLang="en-US"/>
              <a:t>書籍（ちょっと応用）</a:t>
            </a:r>
            <a:endParaRPr lang="en-US" altLang="ja-JP" dirty="0"/>
          </a:p>
          <a:p>
            <a:pPr lvl="1">
              <a:lnSpc>
                <a:spcPct val="150000"/>
              </a:lnSpc>
            </a:pPr>
            <a:r>
              <a:rPr lang="ja-JP" altLang="en-US"/>
              <a:t>入門</a:t>
            </a:r>
            <a:r>
              <a:rPr lang="en-US" altLang="ja-JP" dirty="0"/>
              <a:t>Python3</a:t>
            </a:r>
          </a:p>
          <a:p>
            <a:pPr lvl="1">
              <a:lnSpc>
                <a:spcPct val="150000"/>
              </a:lnSpc>
            </a:pPr>
            <a:r>
              <a:rPr lang="en-US" dirty="0"/>
              <a:t>Effective Python</a:t>
            </a:r>
            <a:endParaRPr lang="en-JP" dirty="0"/>
          </a:p>
        </p:txBody>
      </p:sp>
      <p:pic>
        <p:nvPicPr>
          <p:cNvPr id="5" name="Picture 4">
            <a:extLst>
              <a:ext uri="{FF2B5EF4-FFF2-40B4-BE49-F238E27FC236}">
                <a16:creationId xmlns:a16="http://schemas.microsoft.com/office/drawing/2014/main" id="{DF22DC81-5CC0-6946-95EE-DF14FE0659EC}"/>
              </a:ext>
            </a:extLst>
          </p:cNvPr>
          <p:cNvPicPr>
            <a:picLocks noChangeAspect="1"/>
          </p:cNvPicPr>
          <p:nvPr/>
        </p:nvPicPr>
        <p:blipFill>
          <a:blip r:embed="rId2"/>
          <a:stretch>
            <a:fillRect/>
          </a:stretch>
        </p:blipFill>
        <p:spPr>
          <a:xfrm>
            <a:off x="8601178" y="1700884"/>
            <a:ext cx="3177728" cy="2115379"/>
          </a:xfrm>
          <a:prstGeom prst="rect">
            <a:avLst/>
          </a:prstGeom>
        </p:spPr>
      </p:pic>
      <p:pic>
        <p:nvPicPr>
          <p:cNvPr id="4" name="Picture 3">
            <a:extLst>
              <a:ext uri="{FF2B5EF4-FFF2-40B4-BE49-F238E27FC236}">
                <a16:creationId xmlns:a16="http://schemas.microsoft.com/office/drawing/2014/main" id="{77FB2979-E947-0B44-A8AD-57B12B934E21}"/>
              </a:ext>
            </a:extLst>
          </p:cNvPr>
          <p:cNvPicPr>
            <a:picLocks noChangeAspect="1"/>
          </p:cNvPicPr>
          <p:nvPr/>
        </p:nvPicPr>
        <p:blipFill>
          <a:blip r:embed="rId3"/>
          <a:stretch>
            <a:fillRect/>
          </a:stretch>
        </p:blipFill>
        <p:spPr>
          <a:xfrm>
            <a:off x="4053051" y="1700885"/>
            <a:ext cx="4230756" cy="2115378"/>
          </a:xfrm>
          <a:prstGeom prst="rect">
            <a:avLst/>
          </a:prstGeom>
        </p:spPr>
      </p:pic>
      <p:pic>
        <p:nvPicPr>
          <p:cNvPr id="6" name="Picture 5">
            <a:extLst>
              <a:ext uri="{FF2B5EF4-FFF2-40B4-BE49-F238E27FC236}">
                <a16:creationId xmlns:a16="http://schemas.microsoft.com/office/drawing/2014/main" id="{5EDA6F15-96C7-3C43-8299-3FB84AB91A29}"/>
              </a:ext>
            </a:extLst>
          </p:cNvPr>
          <p:cNvPicPr>
            <a:picLocks noChangeAspect="1"/>
          </p:cNvPicPr>
          <p:nvPr/>
        </p:nvPicPr>
        <p:blipFill>
          <a:blip r:embed="rId4"/>
          <a:stretch>
            <a:fillRect/>
          </a:stretch>
        </p:blipFill>
        <p:spPr>
          <a:xfrm>
            <a:off x="5531449" y="3945742"/>
            <a:ext cx="1702997" cy="2405822"/>
          </a:xfrm>
          <a:prstGeom prst="rect">
            <a:avLst/>
          </a:prstGeom>
        </p:spPr>
      </p:pic>
      <p:pic>
        <p:nvPicPr>
          <p:cNvPr id="7" name="Picture 6">
            <a:extLst>
              <a:ext uri="{FF2B5EF4-FFF2-40B4-BE49-F238E27FC236}">
                <a16:creationId xmlns:a16="http://schemas.microsoft.com/office/drawing/2014/main" id="{8E1E6D54-74C1-C74E-BB4F-B33C16B49C17}"/>
              </a:ext>
            </a:extLst>
          </p:cNvPr>
          <p:cNvPicPr>
            <a:picLocks noChangeAspect="1"/>
          </p:cNvPicPr>
          <p:nvPr/>
        </p:nvPicPr>
        <p:blipFill>
          <a:blip r:embed="rId5"/>
          <a:stretch>
            <a:fillRect/>
          </a:stretch>
        </p:blipFill>
        <p:spPr>
          <a:xfrm>
            <a:off x="7659552" y="3941003"/>
            <a:ext cx="1883251" cy="2410561"/>
          </a:xfrm>
          <a:prstGeom prst="rect">
            <a:avLst/>
          </a:prstGeom>
        </p:spPr>
      </p:pic>
    </p:spTree>
    <p:extLst>
      <p:ext uri="{BB962C8B-B14F-4D97-AF65-F5344CB8AC3E}">
        <p14:creationId xmlns:p14="http://schemas.microsoft.com/office/powerpoint/2010/main" val="420749491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EBEAB8-32F7-CC48-9834-B2959D1DB4A3}"/>
              </a:ext>
            </a:extLst>
          </p:cNvPr>
          <p:cNvSpPr>
            <a:spLocks noGrp="1"/>
          </p:cNvSpPr>
          <p:nvPr>
            <p:ph type="title"/>
          </p:nvPr>
        </p:nvSpPr>
        <p:spPr/>
        <p:txBody>
          <a:bodyPr/>
          <a:lstStyle/>
          <a:p>
            <a:r>
              <a:rPr lang="ja-JP" altLang="en-US"/>
              <a:t>トレンド記事</a:t>
            </a:r>
            <a:endParaRPr lang="en-JP" dirty="0"/>
          </a:p>
        </p:txBody>
      </p:sp>
      <p:sp>
        <p:nvSpPr>
          <p:cNvPr id="3" name="Content Placeholder 2">
            <a:extLst>
              <a:ext uri="{FF2B5EF4-FFF2-40B4-BE49-F238E27FC236}">
                <a16:creationId xmlns:a16="http://schemas.microsoft.com/office/drawing/2014/main" id="{BAC68B63-B6D2-7847-9709-283D623D8DF9}"/>
              </a:ext>
            </a:extLst>
          </p:cNvPr>
          <p:cNvSpPr>
            <a:spLocks noGrp="1"/>
          </p:cNvSpPr>
          <p:nvPr>
            <p:ph idx="1"/>
          </p:nvPr>
        </p:nvSpPr>
        <p:spPr/>
        <p:txBody>
          <a:bodyPr/>
          <a:lstStyle/>
          <a:p>
            <a:r>
              <a:rPr lang="en-JP" dirty="0"/>
              <a:t>BERT（</a:t>
            </a:r>
            <a:r>
              <a:rPr lang="ja-JP" altLang="en-US"/>
              <a:t>自然言語処理：最高精度）</a:t>
            </a:r>
            <a:endParaRPr lang="en-US" altLang="ja-JP" dirty="0"/>
          </a:p>
          <a:p>
            <a:pPr lvl="1"/>
            <a:r>
              <a:rPr lang="en-US" dirty="0">
                <a:hlinkClick r:id="rId2"/>
              </a:rPr>
              <a:t>https://qiita.com/Kosuke-Szk/items/4b74b5cce84f423b7125</a:t>
            </a:r>
            <a:endParaRPr lang="en-JP" dirty="0"/>
          </a:p>
          <a:p>
            <a:r>
              <a:rPr lang="en-JP" dirty="0"/>
              <a:t>GauGAN（</a:t>
            </a:r>
            <a:r>
              <a:rPr lang="ja-JP" altLang="en-US"/>
              <a:t>画像生成：きれいな風景が生成できる）</a:t>
            </a:r>
            <a:endParaRPr lang="en-US" altLang="ja-JP" dirty="0"/>
          </a:p>
          <a:p>
            <a:pPr lvl="1"/>
            <a:r>
              <a:rPr lang="en-US" dirty="0">
                <a:hlinkClick r:id="rId3"/>
              </a:rPr>
              <a:t>https://blogs.nvidia.co.jp/2019/07/31/gaugan-ai-painting/</a:t>
            </a:r>
            <a:endParaRPr lang="en-US" dirty="0"/>
          </a:p>
          <a:p>
            <a:pPr lvl="1"/>
            <a:r>
              <a:rPr lang="en-US" dirty="0">
                <a:hlinkClick r:id="rId4"/>
              </a:rPr>
              <a:t>https://blogs.nvidia.com/blog/2019/03/18/gaugan-photorealistic-landscapes-nvidia-research/</a:t>
            </a:r>
            <a:endParaRPr lang="en-US" dirty="0"/>
          </a:p>
          <a:p>
            <a:r>
              <a:rPr lang="en-US" dirty="0"/>
              <a:t>DQN（</a:t>
            </a:r>
            <a:r>
              <a:rPr lang="ja-JP" altLang="en-US"/>
              <a:t>強化学習：ブロック崩し、</a:t>
            </a:r>
            <a:r>
              <a:rPr lang="en-US" altLang="ja-JP" dirty="0"/>
              <a:t>League of Legends</a:t>
            </a:r>
            <a:r>
              <a:rPr lang="ja-JP" altLang="en-US"/>
              <a:t>）</a:t>
            </a:r>
            <a:endParaRPr lang="en-US" altLang="ja-JP" dirty="0"/>
          </a:p>
          <a:p>
            <a:pPr lvl="1"/>
            <a:r>
              <a:rPr lang="en-US" dirty="0">
                <a:hlinkClick r:id="rId5"/>
              </a:rPr>
              <a:t>https://www.youtube.com/watch?v=TmPfTpjtdgg</a:t>
            </a:r>
            <a:endParaRPr lang="en-US" dirty="0"/>
          </a:p>
          <a:p>
            <a:pPr lvl="1"/>
            <a:r>
              <a:rPr lang="en-US" dirty="0">
                <a:hlinkClick r:id="rId6"/>
              </a:rPr>
              <a:t>https://www.youtube.com/watch?v=iB4PoNJuXzc</a:t>
            </a:r>
            <a:endParaRPr lang="en-US" dirty="0"/>
          </a:p>
        </p:txBody>
      </p:sp>
    </p:spTree>
    <p:extLst>
      <p:ext uri="{BB962C8B-B14F-4D97-AF65-F5344CB8AC3E}">
        <p14:creationId xmlns:p14="http://schemas.microsoft.com/office/powerpoint/2010/main" val="19408136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6076AC-AD58-7B42-88FC-A59FD8415037}"/>
              </a:ext>
            </a:extLst>
          </p:cNvPr>
          <p:cNvSpPr>
            <a:spLocks noGrp="1"/>
          </p:cNvSpPr>
          <p:nvPr>
            <p:ph type="title"/>
          </p:nvPr>
        </p:nvSpPr>
        <p:spPr/>
        <p:txBody>
          <a:bodyPr/>
          <a:lstStyle/>
          <a:p>
            <a:r>
              <a:rPr lang="ja-JP" altLang="en-US"/>
              <a:t>おすすめ本</a:t>
            </a:r>
            <a:endParaRPr lang="en-JP" dirty="0"/>
          </a:p>
        </p:txBody>
      </p:sp>
      <p:sp>
        <p:nvSpPr>
          <p:cNvPr id="3" name="Content Placeholder 2">
            <a:extLst>
              <a:ext uri="{FF2B5EF4-FFF2-40B4-BE49-F238E27FC236}">
                <a16:creationId xmlns:a16="http://schemas.microsoft.com/office/drawing/2014/main" id="{969774BD-280C-704E-9897-61026EBC7D4A}"/>
              </a:ext>
            </a:extLst>
          </p:cNvPr>
          <p:cNvSpPr>
            <a:spLocks noGrp="1"/>
          </p:cNvSpPr>
          <p:nvPr>
            <p:ph idx="1"/>
          </p:nvPr>
        </p:nvSpPr>
        <p:spPr/>
        <p:txBody>
          <a:bodyPr/>
          <a:lstStyle/>
          <a:p>
            <a:pPr>
              <a:lnSpc>
                <a:spcPct val="200000"/>
              </a:lnSpc>
            </a:pPr>
            <a:r>
              <a:rPr lang="ja-JP" altLang="en-US"/>
              <a:t>ゼロから作る</a:t>
            </a:r>
            <a:r>
              <a:rPr lang="en-US" altLang="ja-JP" dirty="0"/>
              <a:t>Deep Learning</a:t>
            </a:r>
          </a:p>
          <a:p>
            <a:pPr>
              <a:lnSpc>
                <a:spcPct val="200000"/>
              </a:lnSpc>
            </a:pPr>
            <a:r>
              <a:rPr lang="en-US" dirty="0"/>
              <a:t>Python</a:t>
            </a:r>
            <a:r>
              <a:rPr lang="ja-JP" altLang="en-US"/>
              <a:t>で学ぶ新しい統計学の教科書</a:t>
            </a:r>
            <a:endParaRPr lang="en-US" altLang="ja-JP" dirty="0"/>
          </a:p>
          <a:p>
            <a:pPr>
              <a:lnSpc>
                <a:spcPct val="200000"/>
              </a:lnSpc>
            </a:pPr>
            <a:r>
              <a:rPr lang="en-US" dirty="0"/>
              <a:t>Python</a:t>
            </a:r>
            <a:r>
              <a:rPr lang="ja-JP" altLang="en-US"/>
              <a:t>プロフェッショナルプログラミング第</a:t>
            </a:r>
            <a:r>
              <a:rPr lang="en-US" altLang="ja-JP" dirty="0"/>
              <a:t>3</a:t>
            </a:r>
            <a:r>
              <a:rPr lang="ja-JP" altLang="en-US"/>
              <a:t>版</a:t>
            </a:r>
            <a:endParaRPr lang="en-JP" dirty="0"/>
          </a:p>
        </p:txBody>
      </p:sp>
      <p:pic>
        <p:nvPicPr>
          <p:cNvPr id="4" name="Picture 3">
            <a:extLst>
              <a:ext uri="{FF2B5EF4-FFF2-40B4-BE49-F238E27FC236}">
                <a16:creationId xmlns:a16="http://schemas.microsoft.com/office/drawing/2014/main" id="{FF3CC29F-2CBC-F547-95D4-122655B77E23}"/>
              </a:ext>
            </a:extLst>
          </p:cNvPr>
          <p:cNvPicPr>
            <a:picLocks noChangeAspect="1"/>
          </p:cNvPicPr>
          <p:nvPr/>
        </p:nvPicPr>
        <p:blipFill>
          <a:blip r:embed="rId2"/>
          <a:stretch>
            <a:fillRect/>
          </a:stretch>
        </p:blipFill>
        <p:spPr>
          <a:xfrm>
            <a:off x="6271826" y="736480"/>
            <a:ext cx="1548423" cy="2178290"/>
          </a:xfrm>
          <a:prstGeom prst="rect">
            <a:avLst/>
          </a:prstGeom>
        </p:spPr>
      </p:pic>
      <p:pic>
        <p:nvPicPr>
          <p:cNvPr id="5" name="Picture 4">
            <a:extLst>
              <a:ext uri="{FF2B5EF4-FFF2-40B4-BE49-F238E27FC236}">
                <a16:creationId xmlns:a16="http://schemas.microsoft.com/office/drawing/2014/main" id="{05311B78-0D55-204A-80D2-94E74D9B4769}"/>
              </a:ext>
            </a:extLst>
          </p:cNvPr>
          <p:cNvPicPr>
            <a:picLocks noChangeAspect="1"/>
          </p:cNvPicPr>
          <p:nvPr/>
        </p:nvPicPr>
        <p:blipFill>
          <a:blip r:embed="rId3"/>
          <a:stretch>
            <a:fillRect/>
          </a:stretch>
        </p:blipFill>
        <p:spPr>
          <a:xfrm>
            <a:off x="9780272" y="3230218"/>
            <a:ext cx="1676400" cy="2286000"/>
          </a:xfrm>
          <a:prstGeom prst="rect">
            <a:avLst/>
          </a:prstGeom>
        </p:spPr>
      </p:pic>
      <p:pic>
        <p:nvPicPr>
          <p:cNvPr id="6" name="Picture 5">
            <a:extLst>
              <a:ext uri="{FF2B5EF4-FFF2-40B4-BE49-F238E27FC236}">
                <a16:creationId xmlns:a16="http://schemas.microsoft.com/office/drawing/2014/main" id="{D58D4F4F-64CA-1B41-97C6-E6AFF3005086}"/>
              </a:ext>
            </a:extLst>
          </p:cNvPr>
          <p:cNvPicPr>
            <a:picLocks noChangeAspect="1"/>
          </p:cNvPicPr>
          <p:nvPr/>
        </p:nvPicPr>
        <p:blipFill>
          <a:blip r:embed="rId4"/>
          <a:stretch>
            <a:fillRect/>
          </a:stretch>
        </p:blipFill>
        <p:spPr>
          <a:xfrm>
            <a:off x="7997182" y="1558988"/>
            <a:ext cx="1676400" cy="2331975"/>
          </a:xfrm>
          <a:prstGeom prst="rect">
            <a:avLst/>
          </a:prstGeom>
        </p:spPr>
      </p:pic>
    </p:spTree>
    <p:extLst>
      <p:ext uri="{BB962C8B-B14F-4D97-AF65-F5344CB8AC3E}">
        <p14:creationId xmlns:p14="http://schemas.microsoft.com/office/powerpoint/2010/main" val="300966712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728ADB-E4A8-DB43-86DA-D0B65F2B4996}"/>
              </a:ext>
            </a:extLst>
          </p:cNvPr>
          <p:cNvSpPr>
            <a:spLocks noGrp="1"/>
          </p:cNvSpPr>
          <p:nvPr>
            <p:ph type="title"/>
          </p:nvPr>
        </p:nvSpPr>
        <p:spPr/>
        <p:txBody>
          <a:bodyPr/>
          <a:lstStyle/>
          <a:p>
            <a:r>
              <a:rPr lang="ja-JP" altLang="en-US"/>
              <a:t>ライブラリ、フレームワーク</a:t>
            </a:r>
            <a:endParaRPr lang="en-JP" dirty="0"/>
          </a:p>
        </p:txBody>
      </p:sp>
      <p:sp>
        <p:nvSpPr>
          <p:cNvPr id="3" name="Content Placeholder 2">
            <a:extLst>
              <a:ext uri="{FF2B5EF4-FFF2-40B4-BE49-F238E27FC236}">
                <a16:creationId xmlns:a16="http://schemas.microsoft.com/office/drawing/2014/main" id="{B9011C06-B2C7-9C42-B7DA-22415AC00906}"/>
              </a:ext>
            </a:extLst>
          </p:cNvPr>
          <p:cNvSpPr>
            <a:spLocks noGrp="1"/>
          </p:cNvSpPr>
          <p:nvPr>
            <p:ph idx="1"/>
          </p:nvPr>
        </p:nvSpPr>
        <p:spPr/>
        <p:txBody>
          <a:bodyPr/>
          <a:lstStyle/>
          <a:p>
            <a:r>
              <a:rPr lang="ja-JP" altLang="en-US"/>
              <a:t>機械学習関連</a:t>
            </a:r>
            <a:endParaRPr lang="en-US" altLang="ja-JP" dirty="0"/>
          </a:p>
          <a:p>
            <a:pPr lvl="1"/>
            <a:r>
              <a:rPr lang="en-US" dirty="0">
                <a:hlinkClick r:id="rId2"/>
              </a:rPr>
              <a:t>https://www.bigdata-navi.com/aidrops/32/</a:t>
            </a:r>
            <a:endParaRPr lang="en-US" dirty="0"/>
          </a:p>
          <a:p>
            <a:pPr lvl="1"/>
            <a:endParaRPr lang="en-US" dirty="0"/>
          </a:p>
          <a:p>
            <a:r>
              <a:rPr lang="en-US" dirty="0"/>
              <a:t>Web</a:t>
            </a:r>
            <a:r>
              <a:rPr lang="ja-JP" altLang="en-US"/>
              <a:t>フレームワーク</a:t>
            </a:r>
            <a:endParaRPr lang="en-US" altLang="ja-JP" dirty="0"/>
          </a:p>
          <a:p>
            <a:pPr lvl="1"/>
            <a:r>
              <a:rPr lang="en-US" dirty="0">
                <a:hlinkClick r:id="rId3"/>
              </a:rPr>
              <a:t>https://proengineer.internous.co.jp/content/columnfeature/15156</a:t>
            </a:r>
            <a:endParaRPr lang="en-JP" dirty="0"/>
          </a:p>
          <a:p>
            <a:endParaRPr lang="en-JP" dirty="0"/>
          </a:p>
          <a:p>
            <a:pPr marL="0" indent="0">
              <a:buNone/>
            </a:pPr>
            <a:r>
              <a:rPr lang="ja-JP" altLang="en-US"/>
              <a:t>いろいろなサイトが紹介しています</a:t>
            </a:r>
            <a:endParaRPr lang="en-US" dirty="0"/>
          </a:p>
        </p:txBody>
      </p:sp>
    </p:spTree>
    <p:extLst>
      <p:ext uri="{BB962C8B-B14F-4D97-AF65-F5344CB8AC3E}">
        <p14:creationId xmlns:p14="http://schemas.microsoft.com/office/powerpoint/2010/main" val="4340834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BF608C-2334-794E-942C-760B035337C8}"/>
              </a:ext>
            </a:extLst>
          </p:cNvPr>
          <p:cNvSpPr>
            <a:spLocks noGrp="1"/>
          </p:cNvSpPr>
          <p:nvPr>
            <p:ph type="title"/>
          </p:nvPr>
        </p:nvSpPr>
        <p:spPr/>
        <p:txBody>
          <a:bodyPr/>
          <a:lstStyle/>
          <a:p>
            <a:r>
              <a:rPr lang="ja-JP" altLang="en-US"/>
              <a:t>プログラミングをする上で</a:t>
            </a:r>
            <a:endParaRPr lang="en-JP" dirty="0"/>
          </a:p>
        </p:txBody>
      </p:sp>
      <p:sp>
        <p:nvSpPr>
          <p:cNvPr id="3" name="Content Placeholder 2">
            <a:extLst>
              <a:ext uri="{FF2B5EF4-FFF2-40B4-BE49-F238E27FC236}">
                <a16:creationId xmlns:a16="http://schemas.microsoft.com/office/drawing/2014/main" id="{2540E09A-E7A2-4C41-9418-4F2FB3FCE6D6}"/>
              </a:ext>
            </a:extLst>
          </p:cNvPr>
          <p:cNvSpPr>
            <a:spLocks noGrp="1"/>
          </p:cNvSpPr>
          <p:nvPr>
            <p:ph idx="1"/>
          </p:nvPr>
        </p:nvSpPr>
        <p:spPr/>
        <p:txBody>
          <a:bodyPr/>
          <a:lstStyle/>
          <a:p>
            <a:endParaRPr lang="en-JP" dirty="0"/>
          </a:p>
        </p:txBody>
      </p:sp>
      <p:sp>
        <p:nvSpPr>
          <p:cNvPr id="4" name="TextBox 3">
            <a:extLst>
              <a:ext uri="{FF2B5EF4-FFF2-40B4-BE49-F238E27FC236}">
                <a16:creationId xmlns:a16="http://schemas.microsoft.com/office/drawing/2014/main" id="{48A6A4F4-E3DF-7144-8D25-54F656C1B5CB}"/>
              </a:ext>
            </a:extLst>
          </p:cNvPr>
          <p:cNvSpPr txBox="1"/>
          <p:nvPr/>
        </p:nvSpPr>
        <p:spPr>
          <a:xfrm>
            <a:off x="2877053" y="2184860"/>
            <a:ext cx="6437893" cy="923330"/>
          </a:xfrm>
          <a:prstGeom prst="rect">
            <a:avLst/>
          </a:prstGeom>
          <a:noFill/>
        </p:spPr>
        <p:txBody>
          <a:bodyPr wrap="square" rtlCol="0">
            <a:spAutoFit/>
          </a:bodyPr>
          <a:lstStyle/>
          <a:p>
            <a:r>
              <a:rPr lang="ja-JP" altLang="en-US" sz="5400" b="1"/>
              <a:t>困ったらググること</a:t>
            </a:r>
            <a:endParaRPr lang="en-US" altLang="ja-JP" sz="5400" b="1" dirty="0"/>
          </a:p>
        </p:txBody>
      </p:sp>
      <p:pic>
        <p:nvPicPr>
          <p:cNvPr id="5" name="Picture 4">
            <a:extLst>
              <a:ext uri="{FF2B5EF4-FFF2-40B4-BE49-F238E27FC236}">
                <a16:creationId xmlns:a16="http://schemas.microsoft.com/office/drawing/2014/main" id="{C951C23E-8B8D-E541-8A44-7539977B7A1C}"/>
              </a:ext>
            </a:extLst>
          </p:cNvPr>
          <p:cNvPicPr>
            <a:picLocks noChangeAspect="1"/>
          </p:cNvPicPr>
          <p:nvPr/>
        </p:nvPicPr>
        <p:blipFill>
          <a:blip r:embed="rId3"/>
          <a:stretch>
            <a:fillRect/>
          </a:stretch>
        </p:blipFill>
        <p:spPr>
          <a:xfrm>
            <a:off x="3949096" y="3518269"/>
            <a:ext cx="3845169" cy="2106832"/>
          </a:xfrm>
          <a:prstGeom prst="rect">
            <a:avLst/>
          </a:prstGeom>
        </p:spPr>
      </p:pic>
      <p:sp>
        <p:nvSpPr>
          <p:cNvPr id="6" name="TextBox 5">
            <a:extLst>
              <a:ext uri="{FF2B5EF4-FFF2-40B4-BE49-F238E27FC236}">
                <a16:creationId xmlns:a16="http://schemas.microsoft.com/office/drawing/2014/main" id="{14ED1ADF-273B-1847-B439-599D3DA20311}"/>
              </a:ext>
            </a:extLst>
          </p:cNvPr>
          <p:cNvSpPr txBox="1"/>
          <p:nvPr/>
        </p:nvSpPr>
        <p:spPr>
          <a:xfrm>
            <a:off x="8005237" y="4777484"/>
            <a:ext cx="3793718" cy="707886"/>
          </a:xfrm>
          <a:prstGeom prst="rect">
            <a:avLst/>
          </a:prstGeom>
          <a:noFill/>
        </p:spPr>
        <p:txBody>
          <a:bodyPr wrap="square" rtlCol="0">
            <a:spAutoFit/>
          </a:bodyPr>
          <a:lstStyle/>
          <a:p>
            <a:r>
              <a:rPr lang="ja-JP" altLang="en-US" sz="4000" b="1"/>
              <a:t>先生に聞こう</a:t>
            </a:r>
            <a:endParaRPr lang="en-US" altLang="ja-JP" sz="4000" b="1" dirty="0"/>
          </a:p>
        </p:txBody>
      </p:sp>
    </p:spTree>
    <p:extLst>
      <p:ext uri="{BB962C8B-B14F-4D97-AF65-F5344CB8AC3E}">
        <p14:creationId xmlns:p14="http://schemas.microsoft.com/office/powerpoint/2010/main" val="26054140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8ACF9D9-2124-E04F-AEF8-6DA385D29539}"/>
              </a:ext>
            </a:extLst>
          </p:cNvPr>
          <p:cNvSpPr>
            <a:spLocks noGrp="1"/>
          </p:cNvSpPr>
          <p:nvPr>
            <p:ph idx="1"/>
          </p:nvPr>
        </p:nvSpPr>
        <p:spPr/>
        <p:txBody>
          <a:bodyPr/>
          <a:lstStyle/>
          <a:p>
            <a:endParaRPr lang="en-JP"/>
          </a:p>
        </p:txBody>
      </p:sp>
      <p:sp>
        <p:nvSpPr>
          <p:cNvPr id="4" name="Title 1">
            <a:extLst>
              <a:ext uri="{FF2B5EF4-FFF2-40B4-BE49-F238E27FC236}">
                <a16:creationId xmlns:a16="http://schemas.microsoft.com/office/drawing/2014/main" id="{AD15E32E-61C4-7541-95A3-DC075D13A59F}"/>
              </a:ext>
            </a:extLst>
          </p:cNvPr>
          <p:cNvSpPr>
            <a:spLocks noGrp="1"/>
          </p:cNvSpPr>
          <p:nvPr>
            <p:ph type="title"/>
          </p:nvPr>
        </p:nvSpPr>
        <p:spPr>
          <a:xfrm>
            <a:off x="838200" y="365125"/>
            <a:ext cx="10515600" cy="1325563"/>
          </a:xfrm>
        </p:spPr>
        <p:txBody>
          <a:bodyPr/>
          <a:lstStyle/>
          <a:p>
            <a:r>
              <a:rPr lang="ja-JP" altLang="en-US"/>
              <a:t>プログラミングをする上で</a:t>
            </a:r>
            <a:endParaRPr lang="en-JP" dirty="0"/>
          </a:p>
        </p:txBody>
      </p:sp>
      <p:sp>
        <p:nvSpPr>
          <p:cNvPr id="5" name="TextBox 4">
            <a:extLst>
              <a:ext uri="{FF2B5EF4-FFF2-40B4-BE49-F238E27FC236}">
                <a16:creationId xmlns:a16="http://schemas.microsoft.com/office/drawing/2014/main" id="{A7B6D437-3D3F-864B-A12B-7FD9533FE7DE}"/>
              </a:ext>
            </a:extLst>
          </p:cNvPr>
          <p:cNvSpPr txBox="1"/>
          <p:nvPr/>
        </p:nvSpPr>
        <p:spPr>
          <a:xfrm>
            <a:off x="3285110" y="1786275"/>
            <a:ext cx="6304367" cy="707886"/>
          </a:xfrm>
          <a:prstGeom prst="rect">
            <a:avLst/>
          </a:prstGeom>
          <a:noFill/>
        </p:spPr>
        <p:txBody>
          <a:bodyPr wrap="square" rtlCol="0">
            <a:spAutoFit/>
          </a:bodyPr>
          <a:lstStyle/>
          <a:p>
            <a:r>
              <a:rPr lang="ja-JP" altLang="en-US" sz="4000" b="1"/>
              <a:t>忘れるので継続すること</a:t>
            </a:r>
            <a:endParaRPr lang="en-US" altLang="ja-JP" sz="4000" b="1" dirty="0"/>
          </a:p>
        </p:txBody>
      </p:sp>
      <p:sp>
        <p:nvSpPr>
          <p:cNvPr id="6" name="TextBox 5">
            <a:extLst>
              <a:ext uri="{FF2B5EF4-FFF2-40B4-BE49-F238E27FC236}">
                <a16:creationId xmlns:a16="http://schemas.microsoft.com/office/drawing/2014/main" id="{E08681ED-75A6-9B4A-969C-591EAAB50021}"/>
              </a:ext>
            </a:extLst>
          </p:cNvPr>
          <p:cNvSpPr txBox="1"/>
          <p:nvPr/>
        </p:nvSpPr>
        <p:spPr>
          <a:xfrm>
            <a:off x="1421141" y="2494161"/>
            <a:ext cx="853136" cy="707886"/>
          </a:xfrm>
          <a:prstGeom prst="rect">
            <a:avLst/>
          </a:prstGeom>
          <a:noFill/>
        </p:spPr>
        <p:txBody>
          <a:bodyPr wrap="square" rtlCol="0">
            <a:spAutoFit/>
          </a:bodyPr>
          <a:lstStyle/>
          <a:p>
            <a:r>
              <a:rPr lang="ja-JP" altLang="en-US" sz="4000" b="1"/>
              <a:t>例</a:t>
            </a:r>
            <a:endParaRPr lang="en-US" altLang="ja-JP" sz="4000" b="1" dirty="0"/>
          </a:p>
        </p:txBody>
      </p:sp>
      <p:sp>
        <p:nvSpPr>
          <p:cNvPr id="7" name="TextBox 6">
            <a:extLst>
              <a:ext uri="{FF2B5EF4-FFF2-40B4-BE49-F238E27FC236}">
                <a16:creationId xmlns:a16="http://schemas.microsoft.com/office/drawing/2014/main" id="{15716FFB-AED8-724E-8F1F-4AA3CC3793D0}"/>
              </a:ext>
            </a:extLst>
          </p:cNvPr>
          <p:cNvSpPr txBox="1"/>
          <p:nvPr/>
        </p:nvSpPr>
        <p:spPr>
          <a:xfrm>
            <a:off x="2719497" y="5761601"/>
            <a:ext cx="6304367" cy="954107"/>
          </a:xfrm>
          <a:prstGeom prst="rect">
            <a:avLst/>
          </a:prstGeom>
          <a:noFill/>
        </p:spPr>
        <p:txBody>
          <a:bodyPr wrap="square" rtlCol="0">
            <a:spAutoFit/>
          </a:bodyPr>
          <a:lstStyle/>
          <a:p>
            <a:pPr algn="ctr"/>
            <a:r>
              <a:rPr lang="ja-JP" altLang="en-US" sz="2800" b="1"/>
              <a:t>言語を覚えるときに</a:t>
            </a:r>
            <a:endParaRPr lang="en-US" altLang="ja-JP" sz="2800" b="1" dirty="0"/>
          </a:p>
          <a:p>
            <a:pPr algn="ctr"/>
            <a:r>
              <a:rPr lang="ja-JP" altLang="en-US" sz="2800" b="1"/>
              <a:t>ひたすらやりましたよね？</a:t>
            </a:r>
            <a:endParaRPr lang="en-US" altLang="ja-JP" sz="2800" b="1" dirty="0"/>
          </a:p>
        </p:txBody>
      </p:sp>
      <p:pic>
        <p:nvPicPr>
          <p:cNvPr id="8" name="Picture 7">
            <a:extLst>
              <a:ext uri="{FF2B5EF4-FFF2-40B4-BE49-F238E27FC236}">
                <a16:creationId xmlns:a16="http://schemas.microsoft.com/office/drawing/2014/main" id="{2BE3A8B5-E094-184F-B28F-368643919CFB}"/>
              </a:ext>
            </a:extLst>
          </p:cNvPr>
          <p:cNvPicPr>
            <a:picLocks noChangeAspect="1"/>
          </p:cNvPicPr>
          <p:nvPr/>
        </p:nvPicPr>
        <p:blipFill>
          <a:blip r:embed="rId3"/>
          <a:stretch>
            <a:fillRect/>
          </a:stretch>
        </p:blipFill>
        <p:spPr>
          <a:xfrm>
            <a:off x="2719497" y="2459570"/>
            <a:ext cx="2247900" cy="3162300"/>
          </a:xfrm>
          <a:prstGeom prst="rect">
            <a:avLst/>
          </a:prstGeom>
        </p:spPr>
      </p:pic>
      <p:pic>
        <p:nvPicPr>
          <p:cNvPr id="9" name="Picture 8">
            <a:extLst>
              <a:ext uri="{FF2B5EF4-FFF2-40B4-BE49-F238E27FC236}">
                <a16:creationId xmlns:a16="http://schemas.microsoft.com/office/drawing/2014/main" id="{0735EDEE-1EA9-F045-AD93-45FCBBC6A711}"/>
              </a:ext>
            </a:extLst>
          </p:cNvPr>
          <p:cNvPicPr>
            <a:picLocks noChangeAspect="1"/>
          </p:cNvPicPr>
          <p:nvPr/>
        </p:nvPicPr>
        <p:blipFill>
          <a:blip r:embed="rId4"/>
          <a:stretch>
            <a:fillRect/>
          </a:stretch>
        </p:blipFill>
        <p:spPr>
          <a:xfrm>
            <a:off x="6690221" y="2628498"/>
            <a:ext cx="2113555" cy="3012940"/>
          </a:xfrm>
          <a:prstGeom prst="rect">
            <a:avLst/>
          </a:prstGeom>
        </p:spPr>
      </p:pic>
      <p:sp>
        <p:nvSpPr>
          <p:cNvPr id="10" name="TextBox 9">
            <a:extLst>
              <a:ext uri="{FF2B5EF4-FFF2-40B4-BE49-F238E27FC236}">
                <a16:creationId xmlns:a16="http://schemas.microsoft.com/office/drawing/2014/main" id="{B9624D78-1C70-724C-9A1A-D28E2CB7A977}"/>
              </a:ext>
            </a:extLst>
          </p:cNvPr>
          <p:cNvSpPr txBox="1"/>
          <p:nvPr/>
        </p:nvSpPr>
        <p:spPr>
          <a:xfrm rot="940657">
            <a:off x="569234" y="2497976"/>
            <a:ext cx="11053531" cy="1862048"/>
          </a:xfrm>
          <a:prstGeom prst="rect">
            <a:avLst/>
          </a:prstGeom>
          <a:noFill/>
        </p:spPr>
        <p:txBody>
          <a:bodyPr wrap="square" rtlCol="0">
            <a:spAutoFit/>
          </a:bodyPr>
          <a:lstStyle/>
          <a:p>
            <a:r>
              <a:rPr lang="ja-JP" altLang="en-US" sz="11500" b="1">
                <a:solidFill>
                  <a:srgbClr val="FF0000"/>
                </a:solidFill>
              </a:rPr>
              <a:t>だいたい同じ！</a:t>
            </a:r>
            <a:r>
              <a:rPr lang="en-US" altLang="ja-JP" sz="11500" b="1" dirty="0">
                <a:solidFill>
                  <a:srgbClr val="FF0000"/>
                </a:solidFill>
              </a:rPr>
              <a:t>!</a:t>
            </a:r>
          </a:p>
        </p:txBody>
      </p:sp>
    </p:spTree>
    <p:extLst>
      <p:ext uri="{BB962C8B-B14F-4D97-AF65-F5344CB8AC3E}">
        <p14:creationId xmlns:p14="http://schemas.microsoft.com/office/powerpoint/2010/main" val="3321600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p:tgtEl>
                                          <p:spTgt spid="10"/>
                                        </p:tgtEl>
                                        <p:attrNameLst>
                                          <p:attrName>ppt_y</p:attrName>
                                        </p:attrNameLst>
                                      </p:cBhvr>
                                      <p:tavLst>
                                        <p:tav tm="0">
                                          <p:val>
                                            <p:strVal val="#ppt_y+#ppt_h*1.125000"/>
                                          </p:val>
                                        </p:tav>
                                        <p:tav tm="100000">
                                          <p:val>
                                            <p:strVal val="#ppt_y"/>
                                          </p:val>
                                        </p:tav>
                                      </p:tavLst>
                                    </p:anim>
                                    <p:animEffect transition="in" filter="wipe(up)">
                                      <p:cBhvr>
                                        <p:cTn id="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1996EA-40D4-2449-9239-A72BC155960A}"/>
              </a:ext>
            </a:extLst>
          </p:cNvPr>
          <p:cNvSpPr>
            <a:spLocks noGrp="1"/>
          </p:cNvSpPr>
          <p:nvPr>
            <p:ph type="title"/>
          </p:nvPr>
        </p:nvSpPr>
        <p:spPr/>
        <p:txBody>
          <a:bodyPr/>
          <a:lstStyle/>
          <a:p>
            <a:r>
              <a:rPr lang="en-JP" dirty="0"/>
              <a:t>Python</a:t>
            </a:r>
            <a:r>
              <a:rPr lang="ja-JP" altLang="en-US"/>
              <a:t>とは</a:t>
            </a:r>
            <a:endParaRPr lang="en-JP" dirty="0"/>
          </a:p>
        </p:txBody>
      </p:sp>
      <p:pic>
        <p:nvPicPr>
          <p:cNvPr id="14" name="Picture 13">
            <a:extLst>
              <a:ext uri="{FF2B5EF4-FFF2-40B4-BE49-F238E27FC236}">
                <a16:creationId xmlns:a16="http://schemas.microsoft.com/office/drawing/2014/main" id="{B195AB77-4277-C44C-8A21-BE32ED842EE3}"/>
              </a:ext>
            </a:extLst>
          </p:cNvPr>
          <p:cNvPicPr>
            <a:picLocks noChangeAspect="1"/>
          </p:cNvPicPr>
          <p:nvPr/>
        </p:nvPicPr>
        <p:blipFill>
          <a:blip r:embed="rId3"/>
          <a:stretch>
            <a:fillRect/>
          </a:stretch>
        </p:blipFill>
        <p:spPr>
          <a:xfrm>
            <a:off x="2504523" y="1464815"/>
            <a:ext cx="7182953" cy="5261931"/>
          </a:xfrm>
          <a:prstGeom prst="rect">
            <a:avLst/>
          </a:prstGeom>
        </p:spPr>
      </p:pic>
      <p:sp>
        <p:nvSpPr>
          <p:cNvPr id="12" name="Rectangle 11">
            <a:extLst>
              <a:ext uri="{FF2B5EF4-FFF2-40B4-BE49-F238E27FC236}">
                <a16:creationId xmlns:a16="http://schemas.microsoft.com/office/drawing/2014/main" id="{03FC9074-E476-A94D-94AE-E4C69F4D4EC4}"/>
              </a:ext>
            </a:extLst>
          </p:cNvPr>
          <p:cNvSpPr/>
          <p:nvPr/>
        </p:nvSpPr>
        <p:spPr>
          <a:xfrm>
            <a:off x="2673626" y="3617843"/>
            <a:ext cx="6818244" cy="377687"/>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Tree>
    <p:extLst>
      <p:ext uri="{BB962C8B-B14F-4D97-AF65-F5344CB8AC3E}">
        <p14:creationId xmlns:p14="http://schemas.microsoft.com/office/powerpoint/2010/main" val="32799160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1996EA-40D4-2449-9239-A72BC155960A}"/>
              </a:ext>
            </a:extLst>
          </p:cNvPr>
          <p:cNvSpPr>
            <a:spLocks noGrp="1"/>
          </p:cNvSpPr>
          <p:nvPr>
            <p:ph type="title"/>
          </p:nvPr>
        </p:nvSpPr>
        <p:spPr/>
        <p:txBody>
          <a:bodyPr/>
          <a:lstStyle/>
          <a:p>
            <a:r>
              <a:rPr lang="en-JP" dirty="0"/>
              <a:t>Python</a:t>
            </a:r>
            <a:r>
              <a:rPr lang="ja-JP" altLang="en-US"/>
              <a:t>とは</a:t>
            </a:r>
            <a:endParaRPr lang="en-JP" dirty="0"/>
          </a:p>
        </p:txBody>
      </p:sp>
      <p:pic>
        <p:nvPicPr>
          <p:cNvPr id="5" name="Picture 4">
            <a:extLst>
              <a:ext uri="{FF2B5EF4-FFF2-40B4-BE49-F238E27FC236}">
                <a16:creationId xmlns:a16="http://schemas.microsoft.com/office/drawing/2014/main" id="{626F6BFC-8C8C-3D42-BC86-DC98D41F1003}"/>
              </a:ext>
            </a:extLst>
          </p:cNvPr>
          <p:cNvPicPr>
            <a:picLocks noChangeAspect="1"/>
          </p:cNvPicPr>
          <p:nvPr/>
        </p:nvPicPr>
        <p:blipFill>
          <a:blip r:embed="rId3"/>
          <a:stretch>
            <a:fillRect/>
          </a:stretch>
        </p:blipFill>
        <p:spPr>
          <a:xfrm>
            <a:off x="3693024" y="1690688"/>
            <a:ext cx="4805952" cy="5000311"/>
          </a:xfrm>
          <a:prstGeom prst="rect">
            <a:avLst/>
          </a:prstGeom>
        </p:spPr>
      </p:pic>
      <p:sp>
        <p:nvSpPr>
          <p:cNvPr id="6" name="Rectangle 5">
            <a:extLst>
              <a:ext uri="{FF2B5EF4-FFF2-40B4-BE49-F238E27FC236}">
                <a16:creationId xmlns:a16="http://schemas.microsoft.com/office/drawing/2014/main" id="{EAF39C72-2287-E040-9E6C-43D55A0BC8EF}"/>
              </a:ext>
            </a:extLst>
          </p:cNvPr>
          <p:cNvSpPr/>
          <p:nvPr/>
        </p:nvSpPr>
        <p:spPr>
          <a:xfrm>
            <a:off x="3603573" y="3081131"/>
            <a:ext cx="4983836" cy="228600"/>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3" name="TextBox 2">
            <a:extLst>
              <a:ext uri="{FF2B5EF4-FFF2-40B4-BE49-F238E27FC236}">
                <a16:creationId xmlns:a16="http://schemas.microsoft.com/office/drawing/2014/main" id="{CE3BB683-7B84-2F49-9729-4E999C1BB9F9}"/>
              </a:ext>
            </a:extLst>
          </p:cNvPr>
          <p:cNvSpPr txBox="1"/>
          <p:nvPr/>
        </p:nvSpPr>
        <p:spPr>
          <a:xfrm>
            <a:off x="8587409" y="6106224"/>
            <a:ext cx="3046718" cy="584775"/>
          </a:xfrm>
          <a:prstGeom prst="rect">
            <a:avLst/>
          </a:prstGeom>
          <a:noFill/>
        </p:spPr>
        <p:txBody>
          <a:bodyPr wrap="square" rtlCol="0">
            <a:spAutoFit/>
          </a:bodyPr>
          <a:lstStyle/>
          <a:p>
            <a:r>
              <a:rPr lang="ja-JP" altLang="en-US" sz="1600"/>
              <a:t>出典：</a:t>
            </a:r>
            <a:r>
              <a:rPr lang="en-US" altLang="ja-JP" sz="1600" dirty="0" err="1">
                <a:hlinkClick r:id="rId4"/>
              </a:rPr>
              <a:t>HackerRank</a:t>
            </a:r>
            <a:r>
              <a:rPr lang="en-US" altLang="ja-JP" sz="1600" dirty="0">
                <a:hlinkClick r:id="rId4"/>
              </a:rPr>
              <a:t> developers skills Report 2019</a:t>
            </a:r>
            <a:endParaRPr lang="en-JP" sz="1600" dirty="0"/>
          </a:p>
        </p:txBody>
      </p:sp>
    </p:spTree>
    <p:extLst>
      <p:ext uri="{BB962C8B-B14F-4D97-AF65-F5344CB8AC3E}">
        <p14:creationId xmlns:p14="http://schemas.microsoft.com/office/powerpoint/2010/main" val="35001863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495D90-FF3A-0A49-B014-0F4BB7A42B19}"/>
              </a:ext>
            </a:extLst>
          </p:cNvPr>
          <p:cNvSpPr>
            <a:spLocks noGrp="1"/>
          </p:cNvSpPr>
          <p:nvPr>
            <p:ph type="title"/>
          </p:nvPr>
        </p:nvSpPr>
        <p:spPr/>
        <p:txBody>
          <a:bodyPr/>
          <a:lstStyle/>
          <a:p>
            <a:r>
              <a:rPr lang="en-JP" dirty="0"/>
              <a:t>Python</a:t>
            </a:r>
            <a:r>
              <a:rPr lang="ja-JP" altLang="en-US"/>
              <a:t>とは</a:t>
            </a:r>
            <a:endParaRPr lang="en-JP" dirty="0"/>
          </a:p>
        </p:txBody>
      </p:sp>
      <p:sp>
        <p:nvSpPr>
          <p:cNvPr id="3" name="Content Placeholder 2">
            <a:extLst>
              <a:ext uri="{FF2B5EF4-FFF2-40B4-BE49-F238E27FC236}">
                <a16:creationId xmlns:a16="http://schemas.microsoft.com/office/drawing/2014/main" id="{74759772-BB42-1742-908B-7B3E91167D0A}"/>
              </a:ext>
            </a:extLst>
          </p:cNvPr>
          <p:cNvSpPr>
            <a:spLocks noGrp="1"/>
          </p:cNvSpPr>
          <p:nvPr>
            <p:ph idx="1"/>
          </p:nvPr>
        </p:nvSpPr>
        <p:spPr/>
        <p:txBody>
          <a:bodyPr/>
          <a:lstStyle/>
          <a:p>
            <a:r>
              <a:rPr lang="ja-JP" altLang="en-US"/>
              <a:t>特徴</a:t>
            </a:r>
            <a:endParaRPr lang="en-US" altLang="ja-JP" dirty="0"/>
          </a:p>
          <a:p>
            <a:pPr lvl="1"/>
            <a:r>
              <a:rPr lang="ja-JP" altLang="en-US"/>
              <a:t>低速</a:t>
            </a:r>
            <a:r>
              <a:rPr lang="en-US" altLang="ja-JP" dirty="0"/>
              <a:t> </a:t>
            </a:r>
            <a:r>
              <a:rPr lang="ja-JP" altLang="en-US"/>
              <a:t>高級</a:t>
            </a:r>
            <a:r>
              <a:rPr lang="en-US" altLang="ja-JP" dirty="0"/>
              <a:t> </a:t>
            </a:r>
            <a:r>
              <a:rPr lang="ja-JP" altLang="en-US"/>
              <a:t>言語（</a:t>
            </a:r>
            <a:r>
              <a:rPr lang="ja-JP" altLang="en-US" b="1">
                <a:solidFill>
                  <a:srgbClr val="FF0000"/>
                </a:solidFill>
              </a:rPr>
              <a:t>遅くて理解しやすい</a:t>
            </a:r>
            <a:r>
              <a:rPr lang="ja-JP" altLang="en-US"/>
              <a:t>）</a:t>
            </a:r>
            <a:endParaRPr lang="en-US" altLang="ja-JP" dirty="0"/>
          </a:p>
          <a:p>
            <a:pPr lvl="1"/>
            <a:r>
              <a:rPr lang="ja-JP" altLang="en-US"/>
              <a:t>非標準の</a:t>
            </a:r>
            <a:r>
              <a:rPr lang="ja-JP" altLang="en-US" b="1">
                <a:solidFill>
                  <a:srgbClr val="FF0000"/>
                </a:solidFill>
              </a:rPr>
              <a:t>ライブラリやフレームワーク</a:t>
            </a:r>
            <a:r>
              <a:rPr lang="ja-JP" altLang="en-US"/>
              <a:t>を利用することが多い</a:t>
            </a:r>
            <a:endParaRPr lang="en-US" altLang="ja-JP" dirty="0"/>
          </a:p>
          <a:p>
            <a:endParaRPr lang="en-US" altLang="ja-JP" dirty="0"/>
          </a:p>
          <a:p>
            <a:r>
              <a:rPr lang="ja-JP" altLang="en-US"/>
              <a:t>できること</a:t>
            </a:r>
            <a:endParaRPr lang="en-US" altLang="ja-JP" dirty="0"/>
          </a:p>
          <a:p>
            <a:pPr lvl="1">
              <a:buClr>
                <a:schemeClr val="tx1"/>
              </a:buClr>
            </a:pPr>
            <a:r>
              <a:rPr lang="ja-JP" altLang="en-US" b="1">
                <a:solidFill>
                  <a:srgbClr val="FF0000"/>
                </a:solidFill>
              </a:rPr>
              <a:t>機械学習</a:t>
            </a:r>
            <a:r>
              <a:rPr lang="ja-JP" altLang="en-US"/>
              <a:t>（俗にいう</a:t>
            </a:r>
            <a:r>
              <a:rPr lang="en-US" altLang="ja-JP" dirty="0"/>
              <a:t>AI</a:t>
            </a:r>
            <a:r>
              <a:rPr lang="ja-JP" altLang="en-US"/>
              <a:t>）</a:t>
            </a:r>
            <a:endParaRPr lang="en-US" altLang="ja-JP" dirty="0"/>
          </a:p>
          <a:p>
            <a:pPr lvl="1">
              <a:buClr>
                <a:schemeClr val="tx1"/>
              </a:buClr>
            </a:pPr>
            <a:r>
              <a:rPr lang="ja-JP" altLang="en-US"/>
              <a:t>データ分析</a:t>
            </a:r>
            <a:endParaRPr lang="en-US" altLang="ja-JP" dirty="0"/>
          </a:p>
          <a:p>
            <a:pPr lvl="1">
              <a:buClr>
                <a:schemeClr val="tx1"/>
              </a:buClr>
            </a:pPr>
            <a:r>
              <a:rPr lang="en-US" b="1" dirty="0">
                <a:solidFill>
                  <a:srgbClr val="FF0000"/>
                </a:solidFill>
              </a:rPr>
              <a:t>Web</a:t>
            </a:r>
            <a:r>
              <a:rPr lang="ja-JP" altLang="en-US" b="1">
                <a:solidFill>
                  <a:srgbClr val="FF0000"/>
                </a:solidFill>
              </a:rPr>
              <a:t>アプリケーション</a:t>
            </a:r>
            <a:r>
              <a:rPr lang="ja-JP" altLang="en-US"/>
              <a:t>（バックエンド多め）</a:t>
            </a:r>
            <a:endParaRPr lang="en-US" altLang="ja-JP" dirty="0"/>
          </a:p>
          <a:p>
            <a:pPr lvl="1">
              <a:buClr>
                <a:schemeClr val="tx1"/>
              </a:buClr>
            </a:pPr>
            <a:r>
              <a:rPr lang="ja-JP" altLang="en-US"/>
              <a:t>ゲーム・シュミレーション作成</a:t>
            </a:r>
            <a:endParaRPr lang="en-US" altLang="ja-JP" dirty="0"/>
          </a:p>
        </p:txBody>
      </p:sp>
    </p:spTree>
    <p:extLst>
      <p:ext uri="{BB962C8B-B14F-4D97-AF65-F5344CB8AC3E}">
        <p14:creationId xmlns:p14="http://schemas.microsoft.com/office/powerpoint/2010/main" val="33165247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4427CB-51AC-2F46-8EF3-5D4603E00211}"/>
              </a:ext>
            </a:extLst>
          </p:cNvPr>
          <p:cNvSpPr>
            <a:spLocks noGrp="1"/>
          </p:cNvSpPr>
          <p:nvPr>
            <p:ph type="title"/>
          </p:nvPr>
        </p:nvSpPr>
        <p:spPr/>
        <p:txBody>
          <a:bodyPr/>
          <a:lstStyle/>
          <a:p>
            <a:r>
              <a:rPr lang="ja-JP" altLang="en-US"/>
              <a:t>機械学習（俗にいう</a:t>
            </a:r>
            <a:r>
              <a:rPr lang="en-US" altLang="ja-JP" dirty="0"/>
              <a:t>AI</a:t>
            </a:r>
            <a:r>
              <a:rPr lang="ja-JP" altLang="en-US"/>
              <a:t>）</a:t>
            </a:r>
            <a:endParaRPr lang="en-JP" dirty="0"/>
          </a:p>
        </p:txBody>
      </p:sp>
      <p:sp>
        <p:nvSpPr>
          <p:cNvPr id="3" name="Content Placeholder 2">
            <a:extLst>
              <a:ext uri="{FF2B5EF4-FFF2-40B4-BE49-F238E27FC236}">
                <a16:creationId xmlns:a16="http://schemas.microsoft.com/office/drawing/2014/main" id="{B15636F3-A6F6-0F46-91FB-B9F931D16FD4}"/>
              </a:ext>
            </a:extLst>
          </p:cNvPr>
          <p:cNvSpPr>
            <a:spLocks noGrp="1"/>
          </p:cNvSpPr>
          <p:nvPr>
            <p:ph idx="1"/>
          </p:nvPr>
        </p:nvSpPr>
        <p:spPr/>
        <p:txBody>
          <a:bodyPr/>
          <a:lstStyle/>
          <a:p>
            <a:r>
              <a:rPr lang="ja-JP" altLang="en-US"/>
              <a:t>データから特徴を見つける</a:t>
            </a:r>
            <a:endParaRPr lang="en-US" altLang="ja-JP" dirty="0"/>
          </a:p>
          <a:p>
            <a:r>
              <a:rPr lang="ja-JP" altLang="en-US"/>
              <a:t>予測と分類が主な目的</a:t>
            </a:r>
            <a:endParaRPr lang="en-US" altLang="ja-JP" dirty="0"/>
          </a:p>
        </p:txBody>
      </p:sp>
      <p:pic>
        <p:nvPicPr>
          <p:cNvPr id="4" name="Picture 3">
            <a:extLst>
              <a:ext uri="{FF2B5EF4-FFF2-40B4-BE49-F238E27FC236}">
                <a16:creationId xmlns:a16="http://schemas.microsoft.com/office/drawing/2014/main" id="{228ECBD8-DEAA-414D-A6CA-EA92532A8544}"/>
              </a:ext>
            </a:extLst>
          </p:cNvPr>
          <p:cNvPicPr>
            <a:picLocks noChangeAspect="1"/>
          </p:cNvPicPr>
          <p:nvPr/>
        </p:nvPicPr>
        <p:blipFill>
          <a:blip r:embed="rId3"/>
          <a:stretch>
            <a:fillRect/>
          </a:stretch>
        </p:blipFill>
        <p:spPr>
          <a:xfrm>
            <a:off x="6853502" y="2466155"/>
            <a:ext cx="4873488" cy="3525894"/>
          </a:xfrm>
          <a:prstGeom prst="rect">
            <a:avLst/>
          </a:prstGeom>
        </p:spPr>
      </p:pic>
      <p:sp>
        <p:nvSpPr>
          <p:cNvPr id="5" name="TextBox 4">
            <a:extLst>
              <a:ext uri="{FF2B5EF4-FFF2-40B4-BE49-F238E27FC236}">
                <a16:creationId xmlns:a16="http://schemas.microsoft.com/office/drawing/2014/main" id="{BDD7ABA4-184C-B444-9C40-163A96692B5D}"/>
              </a:ext>
            </a:extLst>
          </p:cNvPr>
          <p:cNvSpPr txBox="1"/>
          <p:nvPr/>
        </p:nvSpPr>
        <p:spPr>
          <a:xfrm>
            <a:off x="10086172" y="3026725"/>
            <a:ext cx="2085827" cy="369332"/>
          </a:xfrm>
          <a:prstGeom prst="rect">
            <a:avLst/>
          </a:prstGeom>
          <a:noFill/>
        </p:spPr>
        <p:txBody>
          <a:bodyPr wrap="none" rtlCol="0">
            <a:spAutoFit/>
          </a:bodyPr>
          <a:lstStyle/>
          <a:p>
            <a:r>
              <a:rPr lang="ja-JP" altLang="en-US"/>
              <a:t>出典：</a:t>
            </a:r>
            <a:r>
              <a:rPr lang="ja-JP" altLang="en-US">
                <a:hlinkClick r:id="rId4"/>
              </a:rPr>
              <a:t>決定木</a:t>
            </a:r>
            <a:r>
              <a:rPr lang="en-US" altLang="ja-JP" dirty="0">
                <a:hlinkClick r:id="rId4"/>
              </a:rPr>
              <a:t>(wiki)</a:t>
            </a:r>
            <a:endParaRPr lang="en-JP" dirty="0"/>
          </a:p>
        </p:txBody>
      </p:sp>
      <p:sp>
        <p:nvSpPr>
          <p:cNvPr id="6" name="TextBox 5">
            <a:extLst>
              <a:ext uri="{FF2B5EF4-FFF2-40B4-BE49-F238E27FC236}">
                <a16:creationId xmlns:a16="http://schemas.microsoft.com/office/drawing/2014/main" id="{4840DC24-26AF-E643-A864-5C3B72CB847E}"/>
              </a:ext>
            </a:extLst>
          </p:cNvPr>
          <p:cNvSpPr txBox="1"/>
          <p:nvPr/>
        </p:nvSpPr>
        <p:spPr>
          <a:xfrm>
            <a:off x="797169" y="3397434"/>
            <a:ext cx="6647974" cy="523220"/>
          </a:xfrm>
          <a:prstGeom prst="rect">
            <a:avLst/>
          </a:prstGeom>
          <a:noFill/>
        </p:spPr>
        <p:txBody>
          <a:bodyPr wrap="none" rtlCol="0">
            <a:spAutoFit/>
          </a:bodyPr>
          <a:lstStyle/>
          <a:p>
            <a:r>
              <a:rPr lang="ja-JP" altLang="en-US" sz="2800"/>
              <a:t>例えば、ゴルフをするかどうかを決める</a:t>
            </a:r>
            <a:endParaRPr lang="en-JP" sz="2800" dirty="0"/>
          </a:p>
        </p:txBody>
      </p:sp>
      <p:graphicFrame>
        <p:nvGraphicFramePr>
          <p:cNvPr id="8" name="Table 7">
            <a:extLst>
              <a:ext uri="{FF2B5EF4-FFF2-40B4-BE49-F238E27FC236}">
                <a16:creationId xmlns:a16="http://schemas.microsoft.com/office/drawing/2014/main" id="{92A82904-0E36-7E4C-9B6E-271AF0A32F43}"/>
              </a:ext>
            </a:extLst>
          </p:cNvPr>
          <p:cNvGraphicFramePr>
            <a:graphicFrameLocks noGrp="1"/>
          </p:cNvGraphicFramePr>
          <p:nvPr>
            <p:extLst>
              <p:ext uri="{D42A27DB-BD31-4B8C-83A1-F6EECF244321}">
                <p14:modId xmlns:p14="http://schemas.microsoft.com/office/powerpoint/2010/main" val="1891154087"/>
              </p:ext>
            </p:extLst>
          </p:nvPr>
        </p:nvGraphicFramePr>
        <p:xfrm>
          <a:off x="797169" y="3982492"/>
          <a:ext cx="6096000" cy="741680"/>
        </p:xfrm>
        <a:graphic>
          <a:graphicData uri="http://schemas.openxmlformats.org/drawingml/2006/table">
            <a:tbl>
              <a:tblPr firstRow="1" bandRow="1">
                <a:tableStyleId>{7DF18680-E054-41AD-8BC1-D1AEF772440D}</a:tableStyleId>
              </a:tblPr>
              <a:tblGrid>
                <a:gridCol w="2032000">
                  <a:extLst>
                    <a:ext uri="{9D8B030D-6E8A-4147-A177-3AD203B41FA5}">
                      <a16:colId xmlns:a16="http://schemas.microsoft.com/office/drawing/2014/main" val="2436437616"/>
                    </a:ext>
                  </a:extLst>
                </a:gridCol>
                <a:gridCol w="2032000">
                  <a:extLst>
                    <a:ext uri="{9D8B030D-6E8A-4147-A177-3AD203B41FA5}">
                      <a16:colId xmlns:a16="http://schemas.microsoft.com/office/drawing/2014/main" val="3275079219"/>
                    </a:ext>
                  </a:extLst>
                </a:gridCol>
                <a:gridCol w="2032000">
                  <a:extLst>
                    <a:ext uri="{9D8B030D-6E8A-4147-A177-3AD203B41FA5}">
                      <a16:colId xmlns:a16="http://schemas.microsoft.com/office/drawing/2014/main" val="552027820"/>
                    </a:ext>
                  </a:extLst>
                </a:gridCol>
              </a:tblGrid>
              <a:tr h="370840">
                <a:tc>
                  <a:txBody>
                    <a:bodyPr/>
                    <a:lstStyle/>
                    <a:p>
                      <a:r>
                        <a:rPr lang="ja-JP" altLang="en-US"/>
                        <a:t>天気？</a:t>
                      </a:r>
                      <a:endParaRPr lang="en-JP" dirty="0"/>
                    </a:p>
                  </a:txBody>
                  <a:tcPr/>
                </a:tc>
                <a:tc>
                  <a:txBody>
                    <a:bodyPr/>
                    <a:lstStyle/>
                    <a:p>
                      <a:r>
                        <a:rPr lang="ja-JP" altLang="en-US"/>
                        <a:t>湿度？</a:t>
                      </a:r>
                      <a:endParaRPr lang="en-JP" dirty="0"/>
                    </a:p>
                  </a:txBody>
                  <a:tcPr/>
                </a:tc>
                <a:tc>
                  <a:txBody>
                    <a:bodyPr/>
                    <a:lstStyle/>
                    <a:p>
                      <a:r>
                        <a:rPr lang="ja-JP" altLang="en-US"/>
                        <a:t>強風？</a:t>
                      </a:r>
                      <a:endParaRPr lang="en-US" altLang="ja-JP" dirty="0"/>
                    </a:p>
                  </a:txBody>
                  <a:tcPr/>
                </a:tc>
                <a:extLst>
                  <a:ext uri="{0D108BD9-81ED-4DB2-BD59-A6C34878D82A}">
                    <a16:rowId xmlns:a16="http://schemas.microsoft.com/office/drawing/2014/main" val="4150314211"/>
                  </a:ext>
                </a:extLst>
              </a:tr>
              <a:tr h="370840">
                <a:tc>
                  <a:txBody>
                    <a:bodyPr/>
                    <a:lstStyle/>
                    <a:p>
                      <a:r>
                        <a:rPr lang="ja-JP" altLang="en-US"/>
                        <a:t>晴れ</a:t>
                      </a:r>
                      <a:endParaRPr lang="en-JP" dirty="0"/>
                    </a:p>
                  </a:txBody>
                  <a:tcPr/>
                </a:tc>
                <a:tc>
                  <a:txBody>
                    <a:bodyPr/>
                    <a:lstStyle/>
                    <a:p>
                      <a:r>
                        <a:rPr lang="en-JP" dirty="0"/>
                        <a:t>50%</a:t>
                      </a:r>
                    </a:p>
                  </a:txBody>
                  <a:tcPr/>
                </a:tc>
                <a:tc>
                  <a:txBody>
                    <a:bodyPr/>
                    <a:lstStyle/>
                    <a:p>
                      <a:r>
                        <a:rPr lang="ja-JP" altLang="en-US"/>
                        <a:t>強くない</a:t>
                      </a:r>
                      <a:endParaRPr lang="en-JP" dirty="0"/>
                    </a:p>
                  </a:txBody>
                  <a:tcPr/>
                </a:tc>
                <a:extLst>
                  <a:ext uri="{0D108BD9-81ED-4DB2-BD59-A6C34878D82A}">
                    <a16:rowId xmlns:a16="http://schemas.microsoft.com/office/drawing/2014/main" val="1677983751"/>
                  </a:ext>
                </a:extLst>
              </a:tr>
            </a:tbl>
          </a:graphicData>
        </a:graphic>
      </p:graphicFrame>
      <p:cxnSp>
        <p:nvCxnSpPr>
          <p:cNvPr id="10" name="Straight Arrow Connector 9">
            <a:extLst>
              <a:ext uri="{FF2B5EF4-FFF2-40B4-BE49-F238E27FC236}">
                <a16:creationId xmlns:a16="http://schemas.microsoft.com/office/drawing/2014/main" id="{7E53463E-C23D-5347-9FEF-B06AFC7696D9}"/>
              </a:ext>
            </a:extLst>
          </p:cNvPr>
          <p:cNvCxnSpPr>
            <a:cxnSpLocks/>
          </p:cNvCxnSpPr>
          <p:nvPr/>
        </p:nvCxnSpPr>
        <p:spPr>
          <a:xfrm flipH="1">
            <a:off x="7473042" y="3070289"/>
            <a:ext cx="1288778" cy="1024235"/>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7E9C82F8-92C1-B64C-AC5F-DB8C06377205}"/>
              </a:ext>
            </a:extLst>
          </p:cNvPr>
          <p:cNvCxnSpPr>
            <a:cxnSpLocks/>
          </p:cNvCxnSpPr>
          <p:nvPr/>
        </p:nvCxnSpPr>
        <p:spPr>
          <a:xfrm flipH="1">
            <a:off x="6667975" y="4353332"/>
            <a:ext cx="805067" cy="865144"/>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A068471A-57E0-A04F-BFE7-CC4A8224E759}"/>
              </a:ext>
            </a:extLst>
          </p:cNvPr>
          <p:cNvSpPr txBox="1"/>
          <p:nvPr/>
        </p:nvSpPr>
        <p:spPr>
          <a:xfrm>
            <a:off x="6893169" y="6126986"/>
            <a:ext cx="5306409" cy="707886"/>
          </a:xfrm>
          <a:prstGeom prst="rect">
            <a:avLst/>
          </a:prstGeom>
          <a:noFill/>
        </p:spPr>
        <p:txBody>
          <a:bodyPr wrap="square" rtlCol="0">
            <a:spAutoFit/>
          </a:bodyPr>
          <a:lstStyle/>
          <a:p>
            <a:r>
              <a:rPr lang="ja-JP" altLang="en-US" sz="4000" b="1"/>
              <a:t>ざっくり用語解説</a:t>
            </a:r>
            <a:endParaRPr lang="en-US" sz="4000" b="1" dirty="0"/>
          </a:p>
        </p:txBody>
      </p:sp>
    </p:spTree>
    <p:extLst>
      <p:ext uri="{BB962C8B-B14F-4D97-AF65-F5344CB8AC3E}">
        <p14:creationId xmlns:p14="http://schemas.microsoft.com/office/powerpoint/2010/main" val="288541081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2143</TotalTime>
  <Words>1705</Words>
  <Application>Microsoft Macintosh PowerPoint</Application>
  <PresentationFormat>Widescreen</PresentationFormat>
  <Paragraphs>232</Paragraphs>
  <Slides>34</Slides>
  <Notes>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34</vt:i4>
      </vt:variant>
    </vt:vector>
  </HeadingPairs>
  <TitlesOfParts>
    <vt:vector size="39" baseType="lpstr">
      <vt:lpstr>游ゴシック</vt:lpstr>
      <vt:lpstr>Arial</vt:lpstr>
      <vt:lpstr>Calibri</vt:lpstr>
      <vt:lpstr>Calibri Light</vt:lpstr>
      <vt:lpstr>Office Theme</vt:lpstr>
      <vt:lpstr>環境構築やPythonの立ち位置</vt:lpstr>
      <vt:lpstr>自己紹介</vt:lpstr>
      <vt:lpstr>Anacondaをインストールしていない場合</vt:lpstr>
      <vt:lpstr>プログラミングをする上で</vt:lpstr>
      <vt:lpstr>プログラミングをする上で</vt:lpstr>
      <vt:lpstr>Pythonとは</vt:lpstr>
      <vt:lpstr>Pythonとは</vt:lpstr>
      <vt:lpstr>Pythonとは</vt:lpstr>
      <vt:lpstr>機械学習（俗にいうAI）</vt:lpstr>
      <vt:lpstr>Webアプリケーション</vt:lpstr>
      <vt:lpstr>じゃあPythonで機械学習とか Webアプリケーションはどうやって作る？</vt:lpstr>
      <vt:lpstr>自分の力で一から作る！</vt:lpstr>
      <vt:lpstr>PowerPoint Presentation</vt:lpstr>
      <vt:lpstr>巨人の肩に乗る （先人が作ったライブラリなどを使う）</vt:lpstr>
      <vt:lpstr>ライブラリやフレームワークを使う</vt:lpstr>
      <vt:lpstr>ライブラリ、フレームワーク</vt:lpstr>
      <vt:lpstr>ライブラリ、フレームワーク</vt:lpstr>
      <vt:lpstr>環境構築とは</vt:lpstr>
      <vt:lpstr>環境構築とは</vt:lpstr>
      <vt:lpstr>周辺知識</vt:lpstr>
      <vt:lpstr>Git、Githubとは</vt:lpstr>
      <vt:lpstr>Git、Githubとは</vt:lpstr>
      <vt:lpstr>Git、Githubとは</vt:lpstr>
      <vt:lpstr>Git、Github</vt:lpstr>
      <vt:lpstr>IDE（統合開発環境）</vt:lpstr>
      <vt:lpstr>PyCharm</vt:lpstr>
      <vt:lpstr>Visual Studio Code（VScode）</vt:lpstr>
      <vt:lpstr>IDE（統合開発環境）</vt:lpstr>
      <vt:lpstr>Jupyter Notebook、Jupyter Lab</vt:lpstr>
      <vt:lpstr>周辺知識</vt:lpstr>
      <vt:lpstr>Pythonの基礎を勉強するなら</vt:lpstr>
      <vt:lpstr>トレンド記事</vt:lpstr>
      <vt:lpstr>おすすめ本</vt:lpstr>
      <vt:lpstr>ライブラリ、フレームワーク</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Python Beginners Okinawa #28</dc:title>
  <dc:creator>大城　昂希</dc:creator>
  <cp:lastModifiedBy>大城　昂希</cp:lastModifiedBy>
  <cp:revision>166</cp:revision>
  <dcterms:created xsi:type="dcterms:W3CDTF">2020-06-02T12:43:00Z</dcterms:created>
  <dcterms:modified xsi:type="dcterms:W3CDTF">2020-06-13T02:59:35Z</dcterms:modified>
</cp:coreProperties>
</file>